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6" r:id="rId1"/>
  </p:sldMasterIdLst>
  <p:notesMasterIdLst>
    <p:notesMasterId r:id="rId24"/>
  </p:notesMasterIdLst>
  <p:sldIdLst>
    <p:sldId id="256" r:id="rId2"/>
    <p:sldId id="265" r:id="rId3"/>
    <p:sldId id="258" r:id="rId4"/>
    <p:sldId id="264" r:id="rId5"/>
    <p:sldId id="260" r:id="rId6"/>
    <p:sldId id="261" r:id="rId7"/>
    <p:sldId id="267" r:id="rId8"/>
    <p:sldId id="266" r:id="rId9"/>
    <p:sldId id="262" r:id="rId10"/>
    <p:sldId id="268" r:id="rId11"/>
    <p:sldId id="275" r:id="rId12"/>
    <p:sldId id="278" r:id="rId13"/>
    <p:sldId id="269" r:id="rId14"/>
    <p:sldId id="279" r:id="rId15"/>
    <p:sldId id="270" r:id="rId16"/>
    <p:sldId id="280" r:id="rId17"/>
    <p:sldId id="281" r:id="rId18"/>
    <p:sldId id="271" r:id="rId19"/>
    <p:sldId id="282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7A4D4-607B-4669-9EF1-005109BB54D7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1D1F8-9177-489C-B539-D983D9B7E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8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6C20-361C-4C01-9996-11A48FB945B2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5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B6E9B-54D1-4EE2-8076-3D980277EA85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91FF0-80AE-4098-8665-0A088249B408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9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E12F-E1E4-4E88-9233-0F5A856333A9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3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DDA32-ED87-4055-97E5-9045ECB6D503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0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FAF14-4DC8-4112-8246-D7384380A8F1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9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5706-ABFD-4038-9E82-887103E24B68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4B6F-8AC0-427A-858B-8C1889C997CD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4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4829-5D98-487A-90C9-BE8E630DE1CD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5C4EE-0EB6-4687-A038-CED70299C907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2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30C1-E8F7-4B19-9333-EC1FC4597406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9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8A645-BA84-4CE6-AC54-2876B03BAC8A}" type="datetime8">
              <a:rPr lang="en-US" smtClean="0"/>
              <a:t>4/8/2021 12:19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0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An Oasis or Mirage: Analyzing food retailing options in the St. Louis MSA, MO-IL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Stacey Brown Amilian, PhD </a:t>
            </a:r>
          </a:p>
          <a:p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</a:rPr>
              <a:t>Southern Illinois University Edwardsville</a:t>
            </a:r>
          </a:p>
        </p:txBody>
      </p:sp>
    </p:spTree>
    <p:extLst>
      <p:ext uri="{BB962C8B-B14F-4D97-AF65-F5344CB8AC3E}">
        <p14:creationId xmlns:p14="http://schemas.microsoft.com/office/powerpoint/2010/main" val="1253968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7" y="0"/>
            <a:ext cx="7886700" cy="1325563"/>
          </a:xfrm>
        </p:spPr>
        <p:txBody>
          <a:bodyPr/>
          <a:lstStyle/>
          <a:p>
            <a:r>
              <a:rPr lang="en-US" dirty="0"/>
              <a:t>Food Retailer Analysis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9" y="968032"/>
            <a:ext cx="7185804" cy="555266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8161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659" y="0"/>
            <a:ext cx="7886700" cy="1325563"/>
          </a:xfrm>
        </p:spPr>
        <p:txBody>
          <a:bodyPr/>
          <a:lstStyle/>
          <a:p>
            <a:r>
              <a:rPr lang="en-US" dirty="0"/>
              <a:t>Food Retailer Analysis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2" y="1022535"/>
            <a:ext cx="6970144" cy="53860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2877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977" y="0"/>
            <a:ext cx="7886700" cy="1325563"/>
          </a:xfrm>
        </p:spPr>
        <p:txBody>
          <a:bodyPr/>
          <a:lstStyle/>
          <a:p>
            <a:r>
              <a:rPr lang="en-US" dirty="0"/>
              <a:t>Food Deserts &amp; Retailer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88" y="1012737"/>
            <a:ext cx="7179609" cy="5547878"/>
          </a:xfrm>
        </p:spPr>
      </p:pic>
      <p:sp>
        <p:nvSpPr>
          <p:cNvPr id="8" name="Rectangle 7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55969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Grocery Store Analysis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991" y="1771837"/>
            <a:ext cx="38862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264 grocers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42 Aldi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25 Dierberg’s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10 Ruler Foods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33 Save A Lots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78 Schnuck’s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23 Targets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4 Trader Joe’s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34 Walmart’s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 Whole Foods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12" y="1423482"/>
            <a:ext cx="6499242" cy="502214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59507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Grocery Store Analysis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991" y="1771837"/>
            <a:ext cx="38862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264 grocers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42 Aldi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25 Dierberg’s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10 Ruler Foods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33 Save A Lots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78 Schnuck’s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23 Targets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4 Trader Joe’s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34 Walmart’s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3 Whole Foods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86" y="1336688"/>
            <a:ext cx="6460747" cy="4992394"/>
          </a:xfrm>
        </p:spPr>
      </p:pic>
      <p:sp>
        <p:nvSpPr>
          <p:cNvPr id="8" name="Rectangle 7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85491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06" y="197223"/>
            <a:ext cx="7886700" cy="1325563"/>
          </a:xfrm>
        </p:spPr>
        <p:txBody>
          <a:bodyPr/>
          <a:lstStyle/>
          <a:p>
            <a:r>
              <a:rPr lang="en-US" dirty="0"/>
              <a:t>Dollar Store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346" y="1735979"/>
            <a:ext cx="38862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231 dollar stores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82 Dollar General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76 Dollar Tree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73 Family Dollar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55" y="1284172"/>
            <a:ext cx="6401095" cy="49462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55741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906" y="197223"/>
            <a:ext cx="7886700" cy="1325563"/>
          </a:xfrm>
        </p:spPr>
        <p:txBody>
          <a:bodyPr/>
          <a:lstStyle/>
          <a:p>
            <a:r>
              <a:rPr lang="en-US" dirty="0"/>
              <a:t>Dollar Store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346" y="1735979"/>
            <a:ext cx="38862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231 dollar stores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82 Dollar General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76 Dollar Tree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73 Family Dollar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78" y="1299883"/>
            <a:ext cx="6601186" cy="51009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0586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43" y="158938"/>
            <a:ext cx="8246409" cy="1325563"/>
          </a:xfrm>
        </p:spPr>
        <p:txBody>
          <a:bodyPr/>
          <a:lstStyle/>
          <a:p>
            <a:r>
              <a:rPr lang="en-US" dirty="0"/>
              <a:t>Dollar Stores vs. Grocery Stores in Food Deserts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1361" y="6275669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5" y="1034028"/>
            <a:ext cx="4541744" cy="3509529"/>
          </a:xfrm>
          <a:prstGeom prst="rect">
            <a:avLst/>
          </a:prstGeom>
        </p:spPr>
      </p:pic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336" y="1021976"/>
            <a:ext cx="4547743" cy="3514165"/>
          </a:xfrm>
        </p:spPr>
      </p:pic>
      <p:sp>
        <p:nvSpPr>
          <p:cNvPr id="8" name="Rectangle 7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941293" y="1622612"/>
            <a:ext cx="3239934" cy="4186518"/>
            <a:chOff x="995082" y="2133600"/>
            <a:chExt cx="3239934" cy="4186518"/>
          </a:xfrm>
        </p:grpSpPr>
        <p:pic>
          <p:nvPicPr>
            <p:cNvPr id="9" name="Content Placeholder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95" t="19325" r="32100" b="49511"/>
            <a:stretch/>
          </p:blipFill>
          <p:spPr>
            <a:xfrm>
              <a:off x="995082" y="3702424"/>
              <a:ext cx="3239934" cy="261769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cxnSp>
          <p:nvCxnSpPr>
            <p:cNvPr id="11" name="Straight Connector 10"/>
            <p:cNvCxnSpPr/>
            <p:nvPr/>
          </p:nvCxnSpPr>
          <p:spPr>
            <a:xfrm flipV="1">
              <a:off x="1021976" y="2223247"/>
              <a:ext cx="968189" cy="1461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3433482" y="2160494"/>
              <a:ext cx="7620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990165" y="2133600"/>
              <a:ext cx="1443317" cy="116541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75411" y="1658471"/>
            <a:ext cx="3183970" cy="4311496"/>
            <a:chOff x="5029200" y="2169459"/>
            <a:chExt cx="3183970" cy="4311496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5029200" y="2259106"/>
              <a:ext cx="968189" cy="1461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440706" y="2196353"/>
              <a:ext cx="7620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5997389" y="2169459"/>
              <a:ext cx="1443317" cy="116541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Content Placeholder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6" t="18112" r="30923" b="47959"/>
            <a:stretch/>
          </p:blipFill>
          <p:spPr>
            <a:xfrm>
              <a:off x="5056096" y="3662894"/>
              <a:ext cx="3157074" cy="2818061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82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925549"/>
              </p:ext>
            </p:extLst>
          </p:nvPr>
        </p:nvGraphicFramePr>
        <p:xfrm>
          <a:off x="304798" y="303306"/>
          <a:ext cx="8624047" cy="603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054">
                  <a:extLst>
                    <a:ext uri="{9D8B030D-6E8A-4147-A177-3AD203B41FA5}">
                      <a16:colId xmlns:a16="http://schemas.microsoft.com/office/drawing/2014/main" val="3534360715"/>
                    </a:ext>
                  </a:extLst>
                </a:gridCol>
                <a:gridCol w="1414883">
                  <a:extLst>
                    <a:ext uri="{9D8B030D-6E8A-4147-A177-3AD203B41FA5}">
                      <a16:colId xmlns:a16="http://schemas.microsoft.com/office/drawing/2014/main" val="3914326067"/>
                    </a:ext>
                  </a:extLst>
                </a:gridCol>
                <a:gridCol w="1372959">
                  <a:extLst>
                    <a:ext uri="{9D8B030D-6E8A-4147-A177-3AD203B41FA5}">
                      <a16:colId xmlns:a16="http://schemas.microsoft.com/office/drawing/2014/main" val="3664228622"/>
                    </a:ext>
                  </a:extLst>
                </a:gridCol>
                <a:gridCol w="1368469">
                  <a:extLst>
                    <a:ext uri="{9D8B030D-6E8A-4147-A177-3AD203B41FA5}">
                      <a16:colId xmlns:a16="http://schemas.microsoft.com/office/drawing/2014/main" val="4050807291"/>
                    </a:ext>
                  </a:extLst>
                </a:gridCol>
                <a:gridCol w="1437341">
                  <a:extLst>
                    <a:ext uri="{9D8B030D-6E8A-4147-A177-3AD203B41FA5}">
                      <a16:colId xmlns:a16="http://schemas.microsoft.com/office/drawing/2014/main" val="798311789"/>
                    </a:ext>
                  </a:extLst>
                </a:gridCol>
                <a:gridCol w="1437341">
                  <a:extLst>
                    <a:ext uri="{9D8B030D-6E8A-4147-A177-3AD203B41FA5}">
                      <a16:colId xmlns:a16="http://schemas.microsoft.com/office/drawing/2014/main" val="1343374670"/>
                    </a:ext>
                  </a:extLst>
                </a:gridCol>
              </a:tblGrid>
              <a:tr h="3979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</a:t>
                      </a:r>
                      <a:r>
                        <a:rPr lang="en-US" sz="1400" baseline="0" dirty="0"/>
                        <a:t> Tracts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Zero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One 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Two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Many Stores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5898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Total 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4,784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245921"/>
                  </a:ext>
                </a:extLst>
              </a:tr>
              <a:tr h="556047">
                <a:tc>
                  <a:txBody>
                    <a:bodyPr/>
                    <a:lstStyle/>
                    <a:p>
                      <a:r>
                        <a:rPr lang="en-US" sz="1400" dirty="0"/>
                        <a:t>Median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39.78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135213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Pct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68.97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74132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Pct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232310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Pct 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555710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  <a:r>
                        <a:rPr lang="en-US" sz="1400" baseline="0" dirty="0"/>
                        <a:t> HS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716549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Median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$32,898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$33,156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$32,398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$34,094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$31,148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31073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/>
                        <a:t>Pct Poverty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90810"/>
                  </a:ext>
                </a:extLst>
              </a:tr>
              <a:tr h="785007">
                <a:tc>
                  <a:txBody>
                    <a:bodyPr/>
                    <a:lstStyle/>
                    <a:p>
                      <a:r>
                        <a:rPr lang="en-US" sz="1400" dirty="0"/>
                        <a:t>Distance to Dollar Store (mi)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96003"/>
                  </a:ext>
                </a:extLst>
              </a:tr>
              <a:tr h="556047">
                <a:tc>
                  <a:txBody>
                    <a:bodyPr/>
                    <a:lstStyle/>
                    <a:p>
                      <a:r>
                        <a:rPr lang="en-US" sz="1400" dirty="0"/>
                        <a:t>Distance</a:t>
                      </a:r>
                      <a:r>
                        <a:rPr lang="en-US" sz="1400" baseline="0" dirty="0"/>
                        <a:t> to Grocery (mi)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5357"/>
                  </a:ext>
                </a:extLst>
              </a:tr>
              <a:tr h="397955">
                <a:tc>
                  <a:txBody>
                    <a:bodyPr/>
                    <a:lstStyle/>
                    <a:p>
                      <a:r>
                        <a:rPr lang="en-US" sz="1400" dirty="0" err="1"/>
                        <a:t>mRFEI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914079"/>
                  </a:ext>
                </a:extLst>
              </a:tr>
              <a:tr h="556047">
                <a:tc>
                  <a:txBody>
                    <a:bodyPr/>
                    <a:lstStyle/>
                    <a:p>
                      <a:r>
                        <a:rPr lang="en-US" sz="1400" dirty="0"/>
                        <a:t># of 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285 </a:t>
                      </a:r>
                    </a:p>
                    <a:p>
                      <a:pPr algn="ctr"/>
                      <a:r>
                        <a:rPr lang="en-US" sz="1400" dirty="0"/>
                        <a:t>(51.5%)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142</a:t>
                      </a:r>
                      <a:r>
                        <a:rPr lang="en-US" sz="1400" baseline="0" dirty="0"/>
                        <a:t> </a:t>
                      </a:r>
                    </a:p>
                    <a:p>
                      <a:pPr algn="ctr"/>
                      <a:r>
                        <a:rPr lang="en-US" sz="1400" baseline="0" dirty="0"/>
                        <a:t>(25.7%)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 </a:t>
                      </a:r>
                    </a:p>
                    <a:p>
                      <a:pPr algn="ctr"/>
                      <a:r>
                        <a:rPr lang="en-US" sz="1400" dirty="0"/>
                        <a:t>(14.1%)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 </a:t>
                      </a:r>
                    </a:p>
                    <a:p>
                      <a:pPr algn="ctr"/>
                      <a:r>
                        <a:rPr lang="en-US" sz="1400" dirty="0"/>
                        <a:t>(9.22%)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902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4484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3081" y="312270"/>
          <a:ext cx="8606122" cy="57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637">
                  <a:extLst>
                    <a:ext uri="{9D8B030D-6E8A-4147-A177-3AD203B41FA5}">
                      <a16:colId xmlns:a16="http://schemas.microsoft.com/office/drawing/2014/main" val="3534360715"/>
                    </a:ext>
                  </a:extLst>
                </a:gridCol>
                <a:gridCol w="1210236">
                  <a:extLst>
                    <a:ext uri="{9D8B030D-6E8A-4147-A177-3AD203B41FA5}">
                      <a16:colId xmlns:a16="http://schemas.microsoft.com/office/drawing/2014/main" val="3914326067"/>
                    </a:ext>
                  </a:extLst>
                </a:gridCol>
                <a:gridCol w="1174376">
                  <a:extLst>
                    <a:ext uri="{9D8B030D-6E8A-4147-A177-3AD203B41FA5}">
                      <a16:colId xmlns:a16="http://schemas.microsoft.com/office/drawing/2014/main" val="3664228622"/>
                    </a:ext>
                  </a:extLst>
                </a:gridCol>
                <a:gridCol w="1170535">
                  <a:extLst>
                    <a:ext uri="{9D8B030D-6E8A-4147-A177-3AD203B41FA5}">
                      <a16:colId xmlns:a16="http://schemas.microsoft.com/office/drawing/2014/main" val="4050807291"/>
                    </a:ext>
                  </a:extLst>
                </a:gridCol>
                <a:gridCol w="1229446">
                  <a:extLst>
                    <a:ext uri="{9D8B030D-6E8A-4147-A177-3AD203B41FA5}">
                      <a16:colId xmlns:a16="http://schemas.microsoft.com/office/drawing/2014/main" val="798311789"/>
                    </a:ext>
                  </a:extLst>
                </a:gridCol>
                <a:gridCol w="1229446">
                  <a:extLst>
                    <a:ext uri="{9D8B030D-6E8A-4147-A177-3AD203B41FA5}">
                      <a16:colId xmlns:a16="http://schemas.microsoft.com/office/drawing/2014/main" val="1343374670"/>
                    </a:ext>
                  </a:extLst>
                </a:gridCol>
                <a:gridCol w="1229446">
                  <a:extLst>
                    <a:ext uri="{9D8B030D-6E8A-4147-A177-3AD203B41FA5}">
                      <a16:colId xmlns:a16="http://schemas.microsoft.com/office/drawing/2014/main" val="1406340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</a:t>
                      </a:r>
                      <a:r>
                        <a:rPr lang="en-US" sz="1400" baseline="0" dirty="0"/>
                        <a:t> Tracts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Zero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One 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Two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Many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Food Desert Tracts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45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Total 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4,236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4,784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3,749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245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Median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38.93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39.78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13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Pct White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69.7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68.97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Pct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23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Pct Hispanic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555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  <a:r>
                        <a:rPr lang="en-US" sz="1400" baseline="0" dirty="0"/>
                        <a:t> HS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716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Median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$32,898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$33,156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$32,398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$34,094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$31,148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$23,007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31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Pct Poverty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9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Distance to Dollar Store (mi)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96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Distance</a:t>
                      </a:r>
                      <a:r>
                        <a:rPr lang="en-US" sz="1400" baseline="0" dirty="0"/>
                        <a:t> to Grocery (mi)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35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mRFEI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914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# of tracts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285 </a:t>
                      </a:r>
                    </a:p>
                    <a:p>
                      <a:pPr algn="ctr"/>
                      <a:r>
                        <a:rPr lang="en-US" sz="1400" dirty="0"/>
                        <a:t>(51.5%)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142</a:t>
                      </a:r>
                      <a:r>
                        <a:rPr lang="en-US" sz="1400" baseline="0" dirty="0"/>
                        <a:t> </a:t>
                      </a:r>
                    </a:p>
                    <a:p>
                      <a:pPr algn="ctr"/>
                      <a:r>
                        <a:rPr lang="en-US" sz="1400" baseline="0" dirty="0"/>
                        <a:t>(25.7%)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78 </a:t>
                      </a:r>
                    </a:p>
                    <a:p>
                      <a:pPr algn="ctr"/>
                      <a:r>
                        <a:rPr lang="en-US" sz="1400" dirty="0"/>
                        <a:t>(14.1%)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 </a:t>
                      </a:r>
                    </a:p>
                    <a:p>
                      <a:pPr algn="ctr"/>
                      <a:r>
                        <a:rPr lang="en-US" sz="1400" dirty="0"/>
                        <a:t>(9.22%)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66 </a:t>
                      </a:r>
                    </a:p>
                    <a:p>
                      <a:pPr algn="ctr"/>
                      <a:r>
                        <a:rPr lang="en-US" sz="1400" dirty="0"/>
                        <a:t>(11.9%)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70902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ounded Rectangle 9"/>
          <p:cNvSpPr/>
          <p:nvPr/>
        </p:nvSpPr>
        <p:spPr>
          <a:xfrm>
            <a:off x="188259" y="1757082"/>
            <a:ext cx="8633012" cy="2151530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Introduction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41" y="1326776"/>
            <a:ext cx="8130988" cy="4715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Food environments shape what food we buy and eat.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Physical, economic, socio-cultural and policy surroundings, opportunities and conditions that affect the availability, accessibility, affordability and attractiveness of food and drinks.</a:t>
            </a:r>
          </a:p>
          <a:p>
            <a:pPr lvl="1"/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8678" y="6343721"/>
            <a:ext cx="1543050" cy="273844"/>
          </a:xfrm>
        </p:spPr>
        <p:txBody>
          <a:bodyPr/>
          <a:lstStyle/>
          <a:p>
            <a:fld id="{A54962C5-BA56-46E4-AB74-655F678D4494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12" y="2532888"/>
            <a:ext cx="5703576" cy="39037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802E92-CCAA-4381-806E-78898D599E7F}"/>
              </a:ext>
            </a:extLst>
          </p:cNvPr>
          <p:cNvSpPr/>
          <p:nvPr/>
        </p:nvSpPr>
        <p:spPr>
          <a:xfrm>
            <a:off x="125506" y="6428066"/>
            <a:ext cx="33094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https://epha.org/what-are-food-environments/</a:t>
            </a:r>
          </a:p>
        </p:txBody>
      </p:sp>
    </p:spTree>
    <p:extLst>
      <p:ext uri="{BB962C8B-B14F-4D97-AF65-F5344CB8AC3E}">
        <p14:creationId xmlns:p14="http://schemas.microsoft.com/office/powerpoint/2010/main" val="1171168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59" y="1404284"/>
            <a:ext cx="7842997" cy="4351338"/>
          </a:xfrm>
        </p:spPr>
        <p:txBody>
          <a:bodyPr/>
          <a:lstStyle/>
          <a:p>
            <a:pPr marL="685800" lvl="1" indent="-342900">
              <a:buAutoNum type="arabicParenBoth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What does the food environment look like in St. Louis?</a:t>
            </a:r>
          </a:p>
          <a:p>
            <a:pPr lvl="2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Wide variety of food options</a:t>
            </a:r>
          </a:p>
          <a:p>
            <a:pPr lvl="2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Majority of tracts do not have a food store (51%), travel is needed.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(2) How does the location strategies of supermarkets and dollar stores vary?</a:t>
            </a:r>
          </a:p>
          <a:p>
            <a:pPr lvl="2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Seems to congregate with one another in majority of cases</a:t>
            </a:r>
          </a:p>
          <a:p>
            <a:pPr lvl="2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However, dollar stores are in areas where grocers do not locate</a:t>
            </a:r>
          </a:p>
          <a:p>
            <a:pPr marL="342900" lvl="1" indent="0">
              <a:buNone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(3) Are dollar stores filling the void in food deserts?</a:t>
            </a:r>
          </a:p>
          <a:p>
            <a:pPr lvl="2"/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No, very few dollar stores in the food desert tracts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284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Conclusions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1756" y="1332566"/>
            <a:ext cx="7886700" cy="4351338"/>
          </a:xfrm>
        </p:spPr>
        <p:txBody>
          <a:bodyPr/>
          <a:lstStyle/>
          <a:p>
            <a:r>
              <a:rPr lang="en-US" sz="2400" dirty="0">
                <a:latin typeface="Garamond" panose="02020404030301010803" pitchFamily="18" charset="0"/>
              </a:rPr>
              <a:t>Not every single retailer mapped</a:t>
            </a:r>
          </a:p>
          <a:p>
            <a:pPr lvl="1"/>
            <a:r>
              <a:rPr lang="en-US" sz="2100" dirty="0">
                <a:latin typeface="Garamond" panose="02020404030301010803" pitchFamily="18" charset="0"/>
              </a:rPr>
              <a:t>Future research will incorporate more food options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First analysis to review dollar stores alongside grocery options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Without looking at  food deserts, most tracts are quite similar, however when you add in the food desert tracts, it is quite startlingly how different the demographics compare.</a:t>
            </a: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Thank you!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Please feel free to email me if you have further questions: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stabrow@siue.edu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15" r="12687"/>
          <a:stretch/>
        </p:blipFill>
        <p:spPr>
          <a:xfrm rot="341167">
            <a:off x="4137729" y="801032"/>
            <a:ext cx="4462012" cy="35216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081" y="6257836"/>
            <a:ext cx="16046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Image source</a:t>
            </a:r>
          </a:p>
          <a:p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7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Introduction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94" y="1362993"/>
            <a:ext cx="8650942" cy="47154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Food deserts are defined as parts of the country without fresh fruits, vegetables and other healthful whole foods, usually found in impoverished areas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1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.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These areas lack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Grocery stores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Farmer’s markets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Healthy food Providers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8678" y="6343721"/>
            <a:ext cx="1543050" cy="273844"/>
          </a:xfrm>
        </p:spPr>
        <p:txBody>
          <a:bodyPr/>
          <a:lstStyle/>
          <a:p>
            <a:fld id="{A54962C5-BA56-46E4-AB74-655F678D4494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71" y="3977476"/>
            <a:ext cx="3400708" cy="2265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64" y="2174393"/>
            <a:ext cx="3978695" cy="22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Food Environment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3249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Most research focuses on supermarkets and fast food options </a:t>
            </a:r>
          </a:p>
          <a:p>
            <a:pPr lvl="1"/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Li &amp;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Ashuri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2018; Wilkins et al. 2017; Barnes et al. 2016; </a:t>
            </a:r>
            <a:r>
              <a:rPr lang="en-US" sz="1500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Moudon</a:t>
            </a:r>
            <a:r>
              <a:rPr lang="en-US" sz="15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et al. 2013; Rundle et al. 2009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Two national indices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CDC Modified Retail Food Environment Index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USDA Food Desert Locator</a:t>
            </a:r>
          </a:p>
          <a:p>
            <a:pPr lvl="1"/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What about other retailers? </a:t>
            </a: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Specifically dollar stores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62C5-BA56-46E4-AB74-655F678D4494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580" y="3791606"/>
            <a:ext cx="4092293" cy="230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Dollar Stores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79177"/>
            <a:ext cx="7799293" cy="507402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Dollar Store retailers open a new store every 4 ½ hours, an average of more than 5 a day!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3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Currently 30,000 dollar stores, with 20,000 more planned!</a:t>
            </a:r>
          </a:p>
          <a:p>
            <a:pPr lvl="1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More dollar stores than all Walmarts and Starbucks combined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3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Dollar Tree &amp; Family Dollar had quarter-to-date same store sales up by 7.1% and 14.4%, respectively for March 2020</a:t>
            </a:r>
            <a:r>
              <a:rPr lang="en-US" baseline="30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3</a:t>
            </a: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lvl="1"/>
            <a:endParaRPr lang="en-US" baseline="300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 marL="342900" lvl="1" indent="0">
              <a:buNone/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62C5-BA56-46E4-AB74-655F678D4494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277907" y="6347029"/>
            <a:ext cx="7620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https://www.barrons.com/articles/dollar-tree-and-family-dollar-are-stocks-to-buy-ahead-of-earnings-analyst-says-51590577200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5560A-FF44-4E4E-A784-98B92F0D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276" y="3888558"/>
            <a:ext cx="3666850" cy="244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8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32" y="20376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61248"/>
            <a:ext cx="7288306" cy="47871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Analyze the St. Louis MSA to determine: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(1) What does the food environment look like in St. Louis?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(2) How does the location strategies of supermarkets and dollar stores vary?</a:t>
            </a:r>
          </a:p>
          <a:p>
            <a:pPr marL="342900" lvl="1" indent="0"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(3) Are dollar stores filling the void in food deserts?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62C5-BA56-46E4-AB74-655F678D4494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648" y="3013676"/>
            <a:ext cx="4148614" cy="2922088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4376260" y="4380591"/>
            <a:ext cx="215153" cy="25101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20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62" y="-8310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USDA Food Access Research Atlas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026" y="911224"/>
            <a:ext cx="8407773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Maps food access indicators for census tracts to the nearest supermarket.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Low Income and low access within 1 and 10 miles</a:t>
            </a:r>
          </a:p>
          <a:p>
            <a:pPr lvl="2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66 tracts out of 553 are labeled as food deserts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62C5-BA56-46E4-AB74-655F678D4494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929" y="1954793"/>
            <a:ext cx="5853954" cy="4523509"/>
          </a:xfrm>
        </p:spPr>
      </p:pic>
      <p:sp>
        <p:nvSpPr>
          <p:cNvPr id="9" name="Rectangle 8"/>
          <p:cNvSpPr/>
          <p:nvPr/>
        </p:nvSpPr>
        <p:spPr>
          <a:xfrm>
            <a:off x="179294" y="6400817"/>
            <a:ext cx="70910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https://www.ers.usda.gov/data-products/food-access-research-atlas/about-the-atlas/</a:t>
            </a:r>
          </a:p>
        </p:txBody>
      </p:sp>
    </p:spTree>
    <p:extLst>
      <p:ext uri="{BB962C8B-B14F-4D97-AF65-F5344CB8AC3E}">
        <p14:creationId xmlns:p14="http://schemas.microsoft.com/office/powerpoint/2010/main" val="249383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62" y="-8310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Modified Retail Food Environment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026" y="911224"/>
            <a:ext cx="8407773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Measures the number of healthy and less healthy food retailers within census tracts across each state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Healthy food = supermarkets, larger grocery stores, supercenters, produce stores</a:t>
            </a:r>
          </a:p>
          <a:p>
            <a:pPr lvl="1"/>
            <a:r>
              <a:rPr lang="en-US" sz="17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Less Healthy food = fast food restaurants, small grocery stores, and convenience stores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0" y="2124635"/>
            <a:ext cx="5870302" cy="453614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962C5-BA56-46E4-AB74-655F678D4494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6113929" y="3012141"/>
            <a:ext cx="2734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STL MSA Tracts: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Average 7.36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Highest is 50</a:t>
            </a:r>
          </a:p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Food Desert Tracts Only: Average score 6.16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Highest is 25</a:t>
            </a:r>
          </a:p>
        </p:txBody>
      </p:sp>
    </p:spTree>
    <p:extLst>
      <p:ext uri="{BB962C8B-B14F-4D97-AF65-F5344CB8AC3E}">
        <p14:creationId xmlns:p14="http://schemas.microsoft.com/office/powerpoint/2010/main" val="296670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086" y="1538754"/>
            <a:ext cx="7886700" cy="4351338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Addresses of all supermarkets and dollar stores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Aided by two undergraduate researchers throughout 2020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Reviewed by graduate student in December 2020</a:t>
            </a:r>
          </a:p>
          <a:p>
            <a:r>
              <a:rPr lang="en-US" dirty="0">
                <a:latin typeface="Garamond" panose="02020404030301010803" pitchFamily="18" charset="0"/>
              </a:rPr>
              <a:t>Population Weighted Centroids</a:t>
            </a:r>
          </a:p>
          <a:p>
            <a:r>
              <a:rPr lang="en-US" dirty="0">
                <a:latin typeface="Garamond" panose="02020404030301010803" pitchFamily="18" charset="0"/>
              </a:rPr>
              <a:t>Near tool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188" y="215153"/>
            <a:ext cx="8812306" cy="6490447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47" y="3571103"/>
            <a:ext cx="4621717" cy="262104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2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</TotalTime>
  <Words>1014</Words>
  <Application>Microsoft Office PowerPoint</Application>
  <PresentationFormat>On-screen Show (4:3)</PresentationFormat>
  <Paragraphs>312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Garamond</vt:lpstr>
      <vt:lpstr>Office Theme</vt:lpstr>
      <vt:lpstr>An Oasis or Mirage: Analyzing food retailing options in the St. Louis MSA, MO-IL</vt:lpstr>
      <vt:lpstr>Introduction</vt:lpstr>
      <vt:lpstr>Introduction</vt:lpstr>
      <vt:lpstr>Food Environment Research</vt:lpstr>
      <vt:lpstr>Dollar Stores </vt:lpstr>
      <vt:lpstr>Objectives</vt:lpstr>
      <vt:lpstr>USDA Food Access Research Atlas</vt:lpstr>
      <vt:lpstr>Modified Retail Food Environment Index</vt:lpstr>
      <vt:lpstr>Methods</vt:lpstr>
      <vt:lpstr>Food Retailer Analysis</vt:lpstr>
      <vt:lpstr>Food Retailer Analysis</vt:lpstr>
      <vt:lpstr>Food Deserts &amp; Retailer Analysis</vt:lpstr>
      <vt:lpstr>Grocery Store Analysis </vt:lpstr>
      <vt:lpstr>Grocery Store Analysis </vt:lpstr>
      <vt:lpstr>Dollar Store Analysis</vt:lpstr>
      <vt:lpstr>Dollar Store Analysis</vt:lpstr>
      <vt:lpstr>Dollar Stores vs. Grocery Stores in Food Deserts</vt:lpstr>
      <vt:lpstr>PowerPoint Presentation</vt:lpstr>
      <vt:lpstr>PowerPoint Presentation</vt:lpstr>
      <vt:lpstr>Conclusions</vt:lpstr>
      <vt:lpstr>Conclusions</vt:lpstr>
      <vt:lpstr>Thank you! 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Oasis or mirage: analyzing food retailing options in the st. louis msa, Mo-il</dc:title>
  <dc:creator>Brown Amilian, Stacey</dc:creator>
  <cp:lastModifiedBy>Brown Amilian, Stacey</cp:lastModifiedBy>
  <cp:revision>29</cp:revision>
  <dcterms:created xsi:type="dcterms:W3CDTF">2021-04-05T14:57:33Z</dcterms:created>
  <dcterms:modified xsi:type="dcterms:W3CDTF">2021-04-08T17:19:40Z</dcterms:modified>
</cp:coreProperties>
</file>