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notesMasterIdLst>
    <p:notesMasterId r:id="rId18"/>
  </p:notesMasterIdLst>
  <p:sldIdLst>
    <p:sldId id="257" r:id="rId6"/>
    <p:sldId id="270" r:id="rId7"/>
    <p:sldId id="273" r:id="rId8"/>
    <p:sldId id="275" r:id="rId9"/>
    <p:sldId id="276" r:id="rId10"/>
    <p:sldId id="279" r:id="rId11"/>
    <p:sldId id="278" r:id="rId12"/>
    <p:sldId id="277" r:id="rId13"/>
    <p:sldId id="280" r:id="rId14"/>
    <p:sldId id="281" r:id="rId15"/>
    <p:sldId id="282" r:id="rId16"/>
    <p:sldId id="259" r:id="rId17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357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30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8137F1-38BD-4355-BDB8-781E2450E2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56755-E007-480B-A5A4-5D23C30258E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B5BE4-753D-4230-AF60-421B8CB1A46F}" type="datetimeFigureOut">
              <a:rPr lang="nl-BE" smtClean="0"/>
              <a:t>9/04/2021</a:t>
            </a:fld>
            <a:endParaRPr lang="nl-B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0FCCA5F-42EA-4989-928F-CA921E83BE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BC28866-9C06-41AA-86C1-4294D06C9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C29F8-B2D3-4037-8617-48BB43B912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530B9-0C71-4125-894D-F5062215B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EB76E-DB93-4D0E-B8E9-B696C04773C4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 do </a:t>
            </a:r>
            <a:r>
              <a:rPr lang="nl-BE" dirty="0" err="1"/>
              <a:t>see</a:t>
            </a:r>
            <a:r>
              <a:rPr lang="nl-BE" dirty="0"/>
              <a:t> a </a:t>
            </a:r>
            <a:r>
              <a:rPr lang="nl-BE" dirty="0" err="1"/>
              <a:t>role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SIM </a:t>
            </a:r>
            <a:r>
              <a:rPr lang="nl-BE" dirty="0" err="1"/>
              <a:t>because</a:t>
            </a:r>
            <a:r>
              <a:rPr lang="nl-BE" dirty="0"/>
              <a:t> e-commerce is a </a:t>
            </a:r>
            <a:r>
              <a:rPr lang="nl-BE" dirty="0" err="1"/>
              <a:t>spatial</a:t>
            </a:r>
            <a:r>
              <a:rPr lang="nl-BE" dirty="0"/>
              <a:t> </a:t>
            </a:r>
            <a:r>
              <a:rPr lang="nl-BE" dirty="0" err="1"/>
              <a:t>activity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ACAC-03AF-4EB8-BDFE-6AD96DF34E5A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24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ACAC-03AF-4EB8-BDFE-6AD96DF34E5A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515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55D3307-36DA-48D2-AE33-FFB3C7BFE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413" y="1426987"/>
            <a:ext cx="31171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B11D3143-1DD4-4D9A-8EEE-D8B59216A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8235"/>
            <a:ext cx="98191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32691C75-706A-4DA5-8295-1D1321115A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8235"/>
            <a:ext cx="98191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A945F5EB-F52B-4237-97FA-D2CBE5DDF9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8235"/>
            <a:ext cx="98191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buClr>
                <a:schemeClr val="accent2"/>
              </a:buCl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00FD63E4-7A1F-3F45-BEA4-5214676296E8}"/>
              </a:ext>
            </a:extLst>
          </p:cNvPr>
          <p:cNvSpPr txBox="1">
            <a:spLocks/>
          </p:cNvSpPr>
          <p:nvPr userDrawn="1"/>
        </p:nvSpPr>
        <p:spPr>
          <a:xfrm>
            <a:off x="8923493" y="63391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fld id="{E038E271-308C-2E46-A3EC-56326F9084CC}" type="slidenum">
              <a:rPr lang="nl-BE" b="0" i="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‹#›</a:t>
            </a:fld>
            <a:endParaRPr lang="nl-BE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pic>
        <p:nvPicPr>
          <p:cNvPr id="11" name="Afbeelding 9">
            <a:extLst>
              <a:ext uri="{FF2B5EF4-FFF2-40B4-BE49-F238E27FC236}">
                <a16:creationId xmlns:a16="http://schemas.microsoft.com/office/drawing/2014/main" id="{DEB10A07-FA70-403D-96DE-839419224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804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2"/>
              </a:buCl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Object</a:t>
            </a:r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8654313-1537-5142-95BA-4A8661FBC4E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2596742" cy="5616575"/>
          </a:xfrm>
          <a:custGeom>
            <a:avLst/>
            <a:gdLst>
              <a:gd name="connsiteX0" fmla="*/ 0 w 2596742"/>
              <a:gd name="connsiteY0" fmla="*/ 0 h 5616575"/>
              <a:gd name="connsiteX1" fmla="*/ 2596742 w 2596742"/>
              <a:gd name="connsiteY1" fmla="*/ 0 h 5616575"/>
              <a:gd name="connsiteX2" fmla="*/ 2596742 w 2596742"/>
              <a:gd name="connsiteY2" fmla="*/ 5616575 h 5616575"/>
              <a:gd name="connsiteX3" fmla="*/ 253304 w 2596742"/>
              <a:gd name="connsiteY3" fmla="*/ 5616575 h 5616575"/>
              <a:gd name="connsiteX4" fmla="*/ 202263 w 2596742"/>
              <a:gd name="connsiteY4" fmla="*/ 5611430 h 5616575"/>
              <a:gd name="connsiteX5" fmla="*/ 0 w 259674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742" h="5616575">
                <a:moveTo>
                  <a:pt x="0" y="0"/>
                </a:moveTo>
                <a:lnTo>
                  <a:pt x="2596742" y="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2"/>
              </a:buCl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buClr>
                <a:schemeClr val="accent2"/>
              </a:buClr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buClr>
                <a:schemeClr val="accent2"/>
              </a:buClr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buClr>
                <a:schemeClr val="accent2"/>
              </a:buClr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buClr>
                <a:schemeClr val="accent2"/>
              </a:buClr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buClr>
                <a:schemeClr val="accent2"/>
              </a:buClr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buClr>
                <a:schemeClr val="accent2"/>
              </a:buClr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buClr>
                <a:schemeClr val="accent2"/>
              </a:buClr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buClr>
                <a:schemeClr val="accent2"/>
              </a:buClr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buClr>
                <a:schemeClr val="accent2"/>
              </a:buClr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E2947AE5-E3D1-4C86-8E96-0D60110BD88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3888" y="6428235"/>
            <a:ext cx="981910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3" r:id="rId9"/>
    <p:sldLayoutId id="2147484112" r:id="rId10"/>
    <p:sldLayoutId id="2147484102" r:id="rId11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Incorporating</a:t>
            </a:r>
            <a:r>
              <a:rPr lang="nl-BE" dirty="0"/>
              <a:t> E-commerce </a:t>
            </a:r>
            <a:r>
              <a:rPr lang="nl-BE" dirty="0" err="1"/>
              <a:t>into</a:t>
            </a:r>
            <a:r>
              <a:rPr lang="nl-BE" dirty="0"/>
              <a:t> Retail </a:t>
            </a:r>
            <a:r>
              <a:rPr lang="nl-BE" dirty="0" err="1"/>
              <a:t>Location</a:t>
            </a:r>
            <a:r>
              <a:rPr lang="nl-BE" dirty="0"/>
              <a:t> </a:t>
            </a:r>
            <a:r>
              <a:rPr lang="nl-BE" dirty="0" err="1"/>
              <a:t>Models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u="sng" dirty="0"/>
              <a:t>Joris Beckers</a:t>
            </a:r>
            <a:r>
              <a:rPr lang="nl-BE" b="0" dirty="0"/>
              <a:t>, Mark </a:t>
            </a:r>
            <a:r>
              <a:rPr lang="nl-BE" b="0" dirty="0" err="1"/>
              <a:t>Birkin</a:t>
            </a:r>
            <a:r>
              <a:rPr lang="nl-BE" b="0" dirty="0"/>
              <a:t>, Graham Clarke, Nick Hood,</a:t>
            </a:r>
          </a:p>
          <a:p>
            <a:r>
              <a:rPr lang="nl-BE" b="0" dirty="0"/>
              <a:t>Andy Newing, Ryan Urquhart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24E809-B7BE-4930-97F0-A0318E047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Conclusion</a:t>
            </a:r>
            <a:r>
              <a:rPr lang="nl-BE" dirty="0"/>
              <a:t> on </a:t>
            </a:r>
            <a:r>
              <a:rPr lang="nl-BE" dirty="0" err="1"/>
              <a:t>retail</a:t>
            </a:r>
            <a:r>
              <a:rPr lang="nl-BE" dirty="0"/>
              <a:t> </a:t>
            </a:r>
            <a:r>
              <a:rPr lang="nl-BE" dirty="0" err="1"/>
              <a:t>location</a:t>
            </a:r>
            <a:endParaRPr lang="nl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F91E4-7815-48A6-818E-922B8989A5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0A1792-7914-4650-8F96-6636D6B870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b="0" dirty="0" err="1"/>
              <a:t>Updated</a:t>
            </a:r>
            <a:r>
              <a:rPr lang="nl-BE" b="0" dirty="0"/>
              <a:t> SIM </a:t>
            </a:r>
            <a:r>
              <a:rPr lang="nl-BE" b="0" dirty="0" err="1"/>
              <a:t>allows</a:t>
            </a:r>
            <a:r>
              <a:rPr lang="nl-BE" b="0" dirty="0"/>
              <a:t> </a:t>
            </a:r>
            <a:r>
              <a:rPr lang="nl-BE" b="0" dirty="0" err="1"/>
              <a:t>for</a:t>
            </a:r>
            <a:r>
              <a:rPr lang="nl-BE" b="0" dirty="0"/>
              <a:t> </a:t>
            </a:r>
            <a:r>
              <a:rPr lang="nl-BE" b="0" dirty="0" err="1"/>
              <a:t>modelling</a:t>
            </a:r>
            <a:r>
              <a:rPr lang="nl-BE" b="0" dirty="0"/>
              <a:t> a </a:t>
            </a:r>
            <a:r>
              <a:rPr lang="nl-BE" dirty="0"/>
              <a:t>double </a:t>
            </a:r>
            <a:r>
              <a:rPr lang="nl-BE" dirty="0" err="1"/>
              <a:t>repulsion</a:t>
            </a:r>
            <a:r>
              <a:rPr lang="nl-BE" dirty="0"/>
              <a:t> effect </a:t>
            </a:r>
            <a:r>
              <a:rPr lang="nl-BE" b="0" dirty="0"/>
              <a:t>of </a:t>
            </a:r>
            <a:r>
              <a:rPr lang="nl-BE" b="0" dirty="0" err="1"/>
              <a:t>physical</a:t>
            </a:r>
            <a:r>
              <a:rPr lang="nl-BE" b="0" dirty="0"/>
              <a:t> store </a:t>
            </a:r>
            <a:r>
              <a:rPr lang="nl-BE" b="0" dirty="0" err="1"/>
              <a:t>presence</a:t>
            </a:r>
            <a:r>
              <a:rPr lang="nl-BE" b="0" dirty="0"/>
              <a:t> in </a:t>
            </a:r>
            <a:r>
              <a:rPr lang="nl-BE" b="0" dirty="0" err="1"/>
              <a:t>the</a:t>
            </a:r>
            <a:r>
              <a:rPr lang="nl-BE" b="0" dirty="0"/>
              <a:t> e-</a:t>
            </a:r>
            <a:r>
              <a:rPr lang="nl-BE" b="0" dirty="0" err="1"/>
              <a:t>groceries</a:t>
            </a:r>
            <a:r>
              <a:rPr lang="nl-BE" b="0" dirty="0"/>
              <a:t> context.</a:t>
            </a:r>
          </a:p>
          <a:p>
            <a:r>
              <a:rPr lang="en-US" b="0" dirty="0"/>
              <a:t>The location decision for the retailer now goes beyond minimizing the distance to its consumers while accounting for competition. Instead</a:t>
            </a:r>
            <a:r>
              <a:rPr lang="en-US" dirty="0"/>
              <a:t>, the retailer has to balance gaining offline consumers with losing online consumers</a:t>
            </a:r>
            <a:r>
              <a:rPr lang="en-US" b="0" dirty="0"/>
              <a:t>.</a:t>
            </a:r>
            <a:endParaRPr lang="nl-BE" b="0" dirty="0"/>
          </a:p>
        </p:txBody>
      </p:sp>
    </p:spTree>
    <p:extLst>
      <p:ext uri="{BB962C8B-B14F-4D97-AF65-F5344CB8AC3E}">
        <p14:creationId xmlns:p14="http://schemas.microsoft.com/office/powerpoint/2010/main" val="240471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6B821D-3CD4-45D1-B328-4E6780CF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But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logistics</a:t>
            </a:r>
            <a:r>
              <a:rPr lang="nl-BE" dirty="0"/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019CE4-0337-4FE1-B9AA-5BFD7B39B3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C20BCA-AD1A-44A9-A81F-96D538CF4A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b="0" dirty="0"/>
              <a:t>Urban </a:t>
            </a:r>
            <a:r>
              <a:rPr lang="nl-BE" b="0" dirty="0" err="1"/>
              <a:t>areas</a:t>
            </a:r>
            <a:r>
              <a:rPr lang="nl-BE" b="0" dirty="0"/>
              <a:t> </a:t>
            </a:r>
            <a:r>
              <a:rPr lang="nl-BE" b="0" dirty="0" err="1"/>
              <a:t>provide</a:t>
            </a:r>
            <a:r>
              <a:rPr lang="nl-BE" b="0" dirty="0"/>
              <a:t> </a:t>
            </a:r>
            <a:r>
              <a:rPr lang="nl-BE" dirty="0" err="1"/>
              <a:t>shorter</a:t>
            </a:r>
            <a:r>
              <a:rPr lang="nl-BE" dirty="0"/>
              <a:t> </a:t>
            </a:r>
            <a:r>
              <a:rPr lang="nl-BE" dirty="0" err="1"/>
              <a:t>distances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higher</a:t>
            </a:r>
            <a:r>
              <a:rPr lang="nl-BE" dirty="0"/>
              <a:t> </a:t>
            </a:r>
            <a:r>
              <a:rPr lang="nl-BE" dirty="0" err="1"/>
              <a:t>densities</a:t>
            </a:r>
            <a:r>
              <a:rPr lang="nl-BE" dirty="0"/>
              <a:t>.</a:t>
            </a:r>
            <a:endParaRPr lang="nl-BE" b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BA8E25-016E-44B2-AD08-46BADB6D2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078" y="2251678"/>
            <a:ext cx="4438048" cy="8106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A7624D-FB35-49FF-8951-1785F989E90F}"/>
              </a:ext>
            </a:extLst>
          </p:cNvPr>
          <p:cNvSpPr txBox="1"/>
          <p:nvPr/>
        </p:nvSpPr>
        <p:spPr>
          <a:xfrm>
            <a:off x="7450834" y="3066050"/>
            <a:ext cx="205522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BE" sz="14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RTE, 2020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F31144-8BD0-4BE9-A29E-35F4FAB8F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21" y="3436129"/>
            <a:ext cx="4535195" cy="1292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5CCD9F-CD22-4F89-A771-B1790604BB22}"/>
              </a:ext>
            </a:extLst>
          </p:cNvPr>
          <p:cNvSpPr txBox="1"/>
          <p:nvPr/>
        </p:nvSpPr>
        <p:spPr>
          <a:xfrm>
            <a:off x="7450834" y="4688887"/>
            <a:ext cx="205522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BE" sz="14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Irish Times, 2020</a:t>
            </a:r>
          </a:p>
        </p:txBody>
      </p:sp>
      <p:pic>
        <p:nvPicPr>
          <p:cNvPr id="6146" name="Picture 2" descr="Carrefour and Uber Eats bolster their partnership in France and worldwide |  Carrefour Group">
            <a:extLst>
              <a:ext uri="{FF2B5EF4-FFF2-40B4-BE49-F238E27FC236}">
                <a16:creationId xmlns:a16="http://schemas.microsoft.com/office/drawing/2014/main" id="{ADF1CAC1-6C8B-4AA0-B902-F677C7ACC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0" y="2251678"/>
            <a:ext cx="4158865" cy="220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as ofertas de Aldi ahora llegan por Glovo: así puedes comprar en el  supermercado alemán desde tu móvil - elEconomista.es">
            <a:extLst>
              <a:ext uri="{FF2B5EF4-FFF2-40B4-BE49-F238E27FC236}">
                <a16:creationId xmlns:a16="http://schemas.microsoft.com/office/drawing/2014/main" id="{01756C3B-A65F-48BD-82C2-F1052560A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02" y="4701751"/>
            <a:ext cx="3492161" cy="19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8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B6FD8C1-F6A1-412F-A451-8C1D96C78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21ADE34-3511-48A7-8573-92F1BC5CA994}"/>
              </a:ext>
            </a:extLst>
          </p:cNvPr>
          <p:cNvSpPr txBox="1"/>
          <p:nvPr/>
        </p:nvSpPr>
        <p:spPr>
          <a:xfrm>
            <a:off x="3048229" y="6350656"/>
            <a:ext cx="640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B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Email</a:t>
            </a:r>
            <a:r>
              <a:rPr lang="en-US" dirty="0"/>
              <a:t>: joris.beckers@uantwerpen.be | </a:t>
            </a:r>
            <a:r>
              <a:rPr lang="en-US" b="1" dirty="0"/>
              <a:t>Twitter</a:t>
            </a:r>
            <a:r>
              <a:rPr lang="en-US" dirty="0"/>
              <a:t>: @j_beckers</a:t>
            </a:r>
          </a:p>
        </p:txBody>
      </p:sp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2EA9A6-0797-4457-B96B-1D75ACE3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grocery market is changing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2</a:t>
            </a:fld>
            <a:endParaRPr lang="nl-B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8EC0EF-5D66-43A0-94FB-C7FDCF209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732431"/>
            <a:ext cx="3686266" cy="45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EA14C7-52AA-4C6C-97EA-75D147737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000" y="1699233"/>
            <a:ext cx="5429931" cy="13068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C92223-C1E5-4309-AA59-DF3317416521}"/>
              </a:ext>
            </a:extLst>
          </p:cNvPr>
          <p:cNvSpPr txBox="1"/>
          <p:nvPr/>
        </p:nvSpPr>
        <p:spPr>
          <a:xfrm>
            <a:off x="10049692" y="2937484"/>
            <a:ext cx="205522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BE" sz="1400" b="1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Kantar</a:t>
            </a:r>
            <a:r>
              <a:rPr lang="nl-BE" sz="14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E62F0-A02A-4204-8BA3-A8A39AAF2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724" y="3497022"/>
            <a:ext cx="4883740" cy="7097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38F5F5-E859-4D6A-83C3-A201C774648A}"/>
              </a:ext>
            </a:extLst>
          </p:cNvPr>
          <p:cNvSpPr txBox="1"/>
          <p:nvPr/>
        </p:nvSpPr>
        <p:spPr>
          <a:xfrm>
            <a:off x="10049692" y="4073894"/>
            <a:ext cx="205522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BE" sz="14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Reuters, 2021</a:t>
            </a:r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C8F193-60B5-4417-851E-65E467DC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This</a:t>
            </a:r>
            <a:r>
              <a:rPr lang="nl-BE" dirty="0"/>
              <a:t> puts </a:t>
            </a:r>
            <a:r>
              <a:rPr lang="nl-BE" dirty="0" err="1"/>
              <a:t>into</a:t>
            </a:r>
            <a:r>
              <a:rPr lang="nl-BE" dirty="0"/>
              <a:t> question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relevance</a:t>
            </a:r>
            <a:r>
              <a:rPr lang="nl-BE" dirty="0"/>
              <a:t> of traditional </a:t>
            </a:r>
            <a:r>
              <a:rPr lang="nl-BE" dirty="0" err="1"/>
              <a:t>retail</a:t>
            </a:r>
            <a:r>
              <a:rPr lang="nl-BE" dirty="0"/>
              <a:t> </a:t>
            </a:r>
            <a:r>
              <a:rPr lang="nl-BE" dirty="0" err="1"/>
              <a:t>location</a:t>
            </a:r>
            <a:r>
              <a:rPr lang="nl-BE" dirty="0"/>
              <a:t> </a:t>
            </a:r>
            <a:r>
              <a:rPr lang="nl-BE" dirty="0" err="1"/>
              <a:t>models</a:t>
            </a:r>
            <a:endParaRPr lang="nl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621D74-0191-43A4-91C5-AB0786F457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481309-5743-4096-AFF0-882586C77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976846"/>
            <a:ext cx="10944225" cy="4260441"/>
          </a:xfrm>
        </p:spPr>
        <p:txBody>
          <a:bodyPr/>
          <a:lstStyle/>
          <a:p>
            <a:r>
              <a:rPr lang="nl-BE" b="0" dirty="0" err="1"/>
              <a:t>Gravity-based</a:t>
            </a:r>
            <a:r>
              <a:rPr lang="nl-BE" b="0" dirty="0"/>
              <a:t> </a:t>
            </a:r>
            <a:r>
              <a:rPr lang="nl-BE" b="0" dirty="0" err="1"/>
              <a:t>spatial</a:t>
            </a:r>
            <a:r>
              <a:rPr lang="nl-BE" b="0" dirty="0"/>
              <a:t> </a:t>
            </a:r>
            <a:r>
              <a:rPr lang="nl-BE" b="0" dirty="0" err="1"/>
              <a:t>interaction</a:t>
            </a:r>
            <a:r>
              <a:rPr lang="nl-BE" b="0" dirty="0"/>
              <a:t> </a:t>
            </a:r>
            <a:r>
              <a:rPr lang="nl-BE" b="0" dirty="0" err="1"/>
              <a:t>models</a:t>
            </a:r>
            <a:r>
              <a:rPr lang="nl-BE" b="0" dirty="0"/>
              <a:t> (Wilson, 1970)</a:t>
            </a:r>
          </a:p>
          <a:p>
            <a:r>
              <a:rPr lang="nl-BE" b="0" dirty="0" err="1"/>
              <a:t>Gaining</a:t>
            </a:r>
            <a:r>
              <a:rPr lang="nl-BE" b="0" dirty="0"/>
              <a:t> </a:t>
            </a:r>
            <a:r>
              <a:rPr lang="nl-BE" b="0" dirty="0" err="1"/>
              <a:t>popularity</a:t>
            </a:r>
            <a:r>
              <a:rPr lang="nl-BE" b="0" dirty="0"/>
              <a:t> in </a:t>
            </a:r>
            <a:r>
              <a:rPr lang="nl-BE" b="0" dirty="0" err="1"/>
              <a:t>the</a:t>
            </a:r>
            <a:r>
              <a:rPr lang="nl-BE" b="0" dirty="0"/>
              <a:t> 1980s </a:t>
            </a:r>
            <a:r>
              <a:rPr lang="nl-BE" b="0" dirty="0" err="1"/>
              <a:t>and</a:t>
            </a:r>
            <a:r>
              <a:rPr lang="nl-BE" b="0" dirty="0"/>
              <a:t> 1990s (</a:t>
            </a:r>
            <a:r>
              <a:rPr lang="nl-BE" b="0" dirty="0" err="1"/>
              <a:t>Wrigley</a:t>
            </a:r>
            <a:r>
              <a:rPr lang="nl-BE" b="0" dirty="0"/>
              <a:t>, 1994)</a:t>
            </a:r>
          </a:p>
          <a:p>
            <a:r>
              <a:rPr lang="nl-BE" b="0" dirty="0" err="1"/>
              <a:t>Variety</a:t>
            </a:r>
            <a:r>
              <a:rPr lang="nl-BE" b="0" dirty="0"/>
              <a:t> of </a:t>
            </a:r>
            <a:r>
              <a:rPr lang="nl-BE" b="0" dirty="0" err="1"/>
              <a:t>improvements</a:t>
            </a:r>
            <a:r>
              <a:rPr lang="nl-BE" b="0" dirty="0"/>
              <a:t> e.g. </a:t>
            </a:r>
            <a:r>
              <a:rPr lang="nl-BE" b="0" dirty="0" err="1"/>
              <a:t>disaggregation</a:t>
            </a:r>
            <a:r>
              <a:rPr lang="nl-BE" b="0" dirty="0"/>
              <a:t>, </a:t>
            </a:r>
            <a:r>
              <a:rPr lang="nl-BE" b="0" dirty="0" err="1"/>
              <a:t>agglomeration</a:t>
            </a:r>
            <a:r>
              <a:rPr lang="nl-BE" b="0" dirty="0"/>
              <a:t>, trip </a:t>
            </a:r>
            <a:r>
              <a:rPr lang="nl-BE" b="0" dirty="0" err="1"/>
              <a:t>chaining</a:t>
            </a:r>
            <a:r>
              <a:rPr lang="nl-BE" b="0" dirty="0"/>
              <a:t> (</a:t>
            </a:r>
            <a:r>
              <a:rPr lang="nl-BE" b="0" dirty="0" err="1"/>
              <a:t>Arentze</a:t>
            </a:r>
            <a:r>
              <a:rPr lang="nl-BE" b="0" dirty="0"/>
              <a:t> et al. 2005; </a:t>
            </a:r>
            <a:r>
              <a:rPr lang="nl-BE" b="0" dirty="0" err="1"/>
              <a:t>Fotheringham</a:t>
            </a:r>
            <a:r>
              <a:rPr lang="nl-BE" b="0" dirty="0"/>
              <a:t>, 1986; Newing et al., 2015)</a:t>
            </a:r>
          </a:p>
          <a:p>
            <a:endParaRPr lang="nl-BE" b="0" dirty="0"/>
          </a:p>
          <a:p>
            <a:r>
              <a:rPr lang="nl-BE" b="0" dirty="0" err="1"/>
              <a:t>Whith</a:t>
            </a:r>
            <a:r>
              <a:rPr lang="nl-BE" b="0" dirty="0"/>
              <a:t> e-commerce as ‘</a:t>
            </a:r>
            <a:r>
              <a:rPr lang="nl-BE" b="0" dirty="0" err="1"/>
              <a:t>the</a:t>
            </a:r>
            <a:r>
              <a:rPr lang="nl-BE" b="0" dirty="0"/>
              <a:t> </a:t>
            </a:r>
            <a:r>
              <a:rPr lang="nl-BE" b="0" dirty="0" err="1"/>
              <a:t>death</a:t>
            </a:r>
            <a:r>
              <a:rPr lang="nl-BE" b="0" dirty="0"/>
              <a:t> of </a:t>
            </a:r>
            <a:r>
              <a:rPr lang="nl-BE" b="0" dirty="0" err="1"/>
              <a:t>distance</a:t>
            </a:r>
            <a:r>
              <a:rPr lang="nl-BE" b="0" dirty="0"/>
              <a:t>’, </a:t>
            </a:r>
            <a:r>
              <a:rPr lang="nl-BE" b="0" dirty="0" err="1"/>
              <a:t>what</a:t>
            </a:r>
            <a:r>
              <a:rPr lang="nl-BE" b="0" dirty="0"/>
              <a:t> </a:t>
            </a:r>
            <a:r>
              <a:rPr lang="nl-BE" b="0" dirty="0" err="1"/>
              <a:t>role</a:t>
            </a:r>
            <a:r>
              <a:rPr lang="nl-BE" b="0" dirty="0"/>
              <a:t> </a:t>
            </a:r>
            <a:r>
              <a:rPr lang="nl-BE" b="0" dirty="0" err="1"/>
              <a:t>for</a:t>
            </a:r>
            <a:r>
              <a:rPr lang="nl-BE" b="0" dirty="0"/>
              <a:t> SIM?</a:t>
            </a:r>
          </a:p>
        </p:txBody>
      </p:sp>
    </p:spTree>
    <p:extLst>
      <p:ext uri="{BB962C8B-B14F-4D97-AF65-F5344CB8AC3E}">
        <p14:creationId xmlns:p14="http://schemas.microsoft.com/office/powerpoint/2010/main" val="307902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C9FB-E403-4D53-A09B-EDD430ED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E-commerce is a </a:t>
            </a:r>
            <a:r>
              <a:rPr lang="nl-BE" dirty="0" err="1"/>
              <a:t>spatial</a:t>
            </a:r>
            <a:r>
              <a:rPr lang="nl-BE" dirty="0"/>
              <a:t> </a:t>
            </a:r>
            <a:r>
              <a:rPr lang="nl-BE" dirty="0" err="1"/>
              <a:t>activity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777FA9-F2F9-481A-BFC3-F0B005F37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12B3C-D5A4-4A74-A5C5-FEDCDAE20D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b="0" dirty="0" err="1"/>
              <a:t>Higher</a:t>
            </a:r>
            <a:r>
              <a:rPr lang="nl-BE" b="0" dirty="0"/>
              <a:t> </a:t>
            </a:r>
            <a:r>
              <a:rPr lang="nl-BE" b="0" dirty="0" err="1"/>
              <a:t>uptake</a:t>
            </a:r>
            <a:r>
              <a:rPr lang="nl-BE" b="0" dirty="0"/>
              <a:t> in major </a:t>
            </a:r>
            <a:r>
              <a:rPr lang="nl-BE" b="0" dirty="0" err="1"/>
              <a:t>urban</a:t>
            </a:r>
            <a:r>
              <a:rPr lang="nl-BE" b="0" dirty="0"/>
              <a:t> </a:t>
            </a:r>
            <a:r>
              <a:rPr lang="nl-BE" b="0" dirty="0" err="1"/>
              <a:t>areas</a:t>
            </a:r>
            <a:r>
              <a:rPr lang="nl-BE" b="0" dirty="0"/>
              <a:t> (Anderson, 2003)</a:t>
            </a:r>
          </a:p>
          <a:p>
            <a:r>
              <a:rPr lang="nl-BE" b="0" dirty="0" err="1"/>
              <a:t>Higher</a:t>
            </a:r>
            <a:r>
              <a:rPr lang="nl-BE" b="0" dirty="0"/>
              <a:t> </a:t>
            </a:r>
            <a:r>
              <a:rPr lang="nl-BE" b="0" dirty="0" err="1"/>
              <a:t>uptake</a:t>
            </a:r>
            <a:r>
              <a:rPr lang="nl-BE" b="0" dirty="0"/>
              <a:t> </a:t>
            </a:r>
            <a:r>
              <a:rPr lang="nl-BE" b="0" dirty="0" err="1"/>
              <a:t>due</a:t>
            </a:r>
            <a:r>
              <a:rPr lang="nl-BE" b="0" dirty="0"/>
              <a:t> </a:t>
            </a:r>
            <a:r>
              <a:rPr lang="nl-BE" b="0" dirty="0" err="1"/>
              <a:t>to</a:t>
            </a:r>
            <a:r>
              <a:rPr lang="nl-BE" b="0" dirty="0"/>
              <a:t> </a:t>
            </a:r>
            <a:r>
              <a:rPr lang="nl-BE" b="0" dirty="0" err="1"/>
              <a:t>poor</a:t>
            </a:r>
            <a:r>
              <a:rPr lang="nl-BE" b="0" dirty="0"/>
              <a:t> </a:t>
            </a:r>
            <a:r>
              <a:rPr lang="nl-BE" b="0" dirty="0" err="1"/>
              <a:t>accessibility</a:t>
            </a:r>
            <a:r>
              <a:rPr lang="nl-BE" b="0" dirty="0"/>
              <a:t> (Anderson, 2003)</a:t>
            </a:r>
          </a:p>
          <a:p>
            <a:r>
              <a:rPr lang="nl-BE" b="0" dirty="0"/>
              <a:t>Age, gender </a:t>
            </a:r>
            <a:r>
              <a:rPr lang="nl-BE" b="0" dirty="0" err="1"/>
              <a:t>and</a:t>
            </a:r>
            <a:r>
              <a:rPr lang="nl-BE" b="0" dirty="0"/>
              <a:t> </a:t>
            </a:r>
            <a:r>
              <a:rPr lang="nl-BE" b="0" dirty="0" err="1"/>
              <a:t>affluence</a:t>
            </a:r>
            <a:r>
              <a:rPr lang="nl-BE" b="0" dirty="0"/>
              <a:t> </a:t>
            </a:r>
            <a:r>
              <a:rPr lang="nl-BE" b="0" dirty="0" err="1"/>
              <a:t>related</a:t>
            </a:r>
            <a:r>
              <a:rPr lang="nl-BE" b="0" dirty="0"/>
              <a:t> (Beckers et al., 2018; Clarke et al., 2015; Hood et al., 2020)</a:t>
            </a:r>
          </a:p>
          <a:p>
            <a:r>
              <a:rPr lang="nl-BE" b="0" dirty="0"/>
              <a:t>Brand </a:t>
            </a:r>
            <a:r>
              <a:rPr lang="nl-BE" b="0" dirty="0" err="1"/>
              <a:t>loyalty</a:t>
            </a:r>
            <a:r>
              <a:rPr lang="nl-BE" b="0" dirty="0"/>
              <a:t> </a:t>
            </a:r>
            <a:r>
              <a:rPr lang="nl-BE" b="0" dirty="0" err="1"/>
              <a:t>remains</a:t>
            </a:r>
            <a:r>
              <a:rPr lang="nl-BE" b="0" dirty="0"/>
              <a:t> important (Kirby-</a:t>
            </a:r>
            <a:r>
              <a:rPr lang="nl-BE" b="0" dirty="0" err="1"/>
              <a:t>Hawkins</a:t>
            </a:r>
            <a:r>
              <a:rPr lang="nl-BE" b="0" dirty="0"/>
              <a:t> et al. 2019)</a:t>
            </a:r>
          </a:p>
        </p:txBody>
      </p:sp>
    </p:spTree>
    <p:extLst>
      <p:ext uri="{BB962C8B-B14F-4D97-AF65-F5344CB8AC3E}">
        <p14:creationId xmlns:p14="http://schemas.microsoft.com/office/powerpoint/2010/main" val="91786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1CE3-B57F-41C1-A9B4-2FD09095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Updating </a:t>
            </a:r>
            <a:r>
              <a:rPr lang="nl-BE" dirty="0" err="1"/>
              <a:t>the</a:t>
            </a:r>
            <a:r>
              <a:rPr lang="nl-BE" dirty="0"/>
              <a:t> SIM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290131-CE5F-4CE6-919E-9F0DE056FB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BAD055-073D-43B0-95DF-9145915B6C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b="0" dirty="0"/>
              <a:t>Traditional SIM</a:t>
            </a:r>
          </a:p>
          <a:p>
            <a:endParaRPr lang="nl-BE" dirty="0"/>
          </a:p>
          <a:p>
            <a:r>
              <a:rPr lang="nl-BE" b="0" dirty="0"/>
              <a:t>Step 1: </a:t>
            </a:r>
            <a:r>
              <a:rPr lang="nl-BE" b="0" dirty="0" err="1"/>
              <a:t>Modifying</a:t>
            </a:r>
            <a:r>
              <a:rPr lang="nl-BE" b="0" dirty="0"/>
              <a:t> </a:t>
            </a:r>
            <a:r>
              <a:rPr lang="nl-BE" b="0" dirty="0" err="1"/>
              <a:t>demand</a:t>
            </a:r>
            <a:r>
              <a:rPr lang="nl-BE" b="0" dirty="0"/>
              <a:t> term 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b="0" dirty="0" err="1"/>
              <a:t>with</a:t>
            </a:r>
            <a:endParaRPr lang="nl-B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8417845-802B-494E-AEFF-5C79387C11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9975829"/>
                  </p:ext>
                </p:extLst>
              </p:nvPr>
            </p:nvGraphicFramePr>
            <p:xfrm>
              <a:off x="623887" y="1901711"/>
              <a:ext cx="10944225" cy="50133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44225">
                      <a:extLst>
                        <a:ext uri="{9D8B030D-6E8A-4147-A177-3AD203B41FA5}">
                          <a16:colId xmlns:a16="http://schemas.microsoft.com/office/drawing/2014/main" val="160443146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l-BE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GB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nl-BE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nl-BE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GB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nl-BE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sSup>
                                      <m:sSupPr>
                                        <m:ctrlPr>
                                          <a:rPr lang="nl-BE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p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sup>
                                </m:sSubSup>
                                <m:r>
                                  <a:rPr lang="en-GB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BE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𝑒𝑥𝑝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nl-BE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nl-BE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sup>
                                </m:sSup>
                              </m:oMath>
                            </m:oMathPara>
                          </a14:m>
                          <a:endParaRPr lang="nl-BE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87169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8417845-802B-494E-AEFF-5C79387C11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9975829"/>
                  </p:ext>
                </p:extLst>
              </p:nvPr>
            </p:nvGraphicFramePr>
            <p:xfrm>
              <a:off x="623887" y="1901711"/>
              <a:ext cx="10944225" cy="49872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44225">
                      <a:extLst>
                        <a:ext uri="{9D8B030D-6E8A-4147-A177-3AD203B41FA5}">
                          <a16:colId xmlns:a16="http://schemas.microsoft.com/office/drawing/2014/main" val="1604431468"/>
                        </a:ext>
                      </a:extLst>
                    </a:gridCol>
                  </a:tblGrid>
                  <a:tr h="498729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6" t="-1205" r="-223" b="-48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87169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91C4D3F-5695-419A-8CB5-6DE81657AF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6350779"/>
                  </p:ext>
                </p:extLst>
              </p:nvPr>
            </p:nvGraphicFramePr>
            <p:xfrm>
              <a:off x="623886" y="3210805"/>
              <a:ext cx="10944225" cy="132365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4423">
                      <a:extLst>
                        <a:ext uri="{9D8B030D-6E8A-4147-A177-3AD203B41FA5}">
                          <a16:colId xmlns:a16="http://schemas.microsoft.com/office/drawing/2014/main" val="3360391336"/>
                        </a:ext>
                      </a:extLst>
                    </a:gridCol>
                    <a:gridCol w="8755379">
                      <a:extLst>
                        <a:ext uri="{9D8B030D-6E8A-4147-A177-3AD203B41FA5}">
                          <a16:colId xmlns:a16="http://schemas.microsoft.com/office/drawing/2014/main" val="2565141129"/>
                        </a:ext>
                      </a:extLst>
                    </a:gridCol>
                    <a:gridCol w="1094423">
                      <a:extLst>
                        <a:ext uri="{9D8B030D-6E8A-4147-A177-3AD203B41FA5}">
                          <a16:colId xmlns:a16="http://schemas.microsoft.com/office/drawing/2014/main" val="3762891511"/>
                        </a:ext>
                      </a:extLst>
                    </a:gridCol>
                  </a:tblGrid>
                  <a:tr h="3281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 </a:t>
                          </a:r>
                          <a:endParaRPr lang="nl-BE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l-BE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𝑜𝑛𝑙𝑖𝑛𝑒</m:t>
                                    </m:r>
                                  </m:sub>
                                  <m:sup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GB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nl-BE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𝑎𝑔𝑒</m:t>
                                    </m:r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𝑖𝑛𝑐𝑜𝑚𝑒</m:t>
                                    </m:r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nl-BE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p>
                                          <m:sSupPr>
                                            <m:ctrlPr>
                                              <a:rPr lang="nl-BE" sz="18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e>
                                </m:d>
                                <m:r>
                                  <a:rPr lang="en-GB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nl-BE" sz="1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100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eq. 2</a:t>
                          </a:r>
                          <a:endParaRPr lang="nl-BE" sz="1800" i="1">
                            <a:solidFill>
                              <a:srgbClr val="44546A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74446375"/>
                      </a:ext>
                    </a:extLst>
                  </a:tr>
                  <a:tr h="3281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 </a:t>
                          </a:r>
                          <a:endParaRPr lang="nl-BE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l-BE" sz="1800" i="1" u="non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 u="none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800" u="none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sz="1800" u="none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1800" u="none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𝑜𝑛𝑙𝑖𝑛𝑒</m:t>
                                    </m:r>
                                  </m:sub>
                                  <m:sup>
                                    <m:r>
                                      <a:rPr lang="en-GB" sz="1800" u="none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GB" sz="1800" u="none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nl-BE" sz="1800" i="1" u="none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u="none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sz="1800" u="none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nl-BE" sz="1800" i="1" u="none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u="none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800" u="none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800" u="none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GB" sz="1800" u="none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hlinkClick r:id="" action="ppaction://noaction">
                                      <a:extLst>
                                        <a:ext uri="{A12FA001-AC4F-418D-AE19-62706E023703}">
                                          <ahyp:hlinkClr xmlns:ahyp="http://schemas.microsoft.com/office/drawing/2018/hyperlinkcolor" val="tx"/>
                                        </a:ext>
                                      </a:extLst>
                                    </a:hlinkClick>
                                  </a:rPr>
                                  <m:t>𝑓</m:t>
                                </m:r>
                                <m:r>
                                  <a:rPr lang="en-GB" sz="1800" u="none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l-BE" sz="1800" i="1" u="none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u="none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800" u="none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p>
                                      <m:sSupPr>
                                        <m:ctrlPr>
                                          <a:rPr lang="nl-BE" sz="1800" i="1" u="none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u="none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p>
                                        <m:r>
                                          <a:rPr lang="en-GB" sz="1800" u="none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GB" sz="1800" u="none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BE" sz="1800" u="non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1000"/>
                            </a:spcAft>
                          </a:pPr>
                          <a:endParaRPr lang="nl-BE" sz="1800" i="1" dirty="0">
                            <a:solidFill>
                              <a:srgbClr val="44546A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12037903"/>
                      </a:ext>
                    </a:extLst>
                  </a:tr>
                  <a:tr h="3281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with</a:t>
                          </a:r>
                          <a:endParaRPr lang="nl-BE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l-BE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𝑜𝑛𝑙𝑖𝑛𝑒</m:t>
                                    </m:r>
                                  </m:sub>
                                  <m:sup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Sup>
                                  <m:sSubSupPr>
                                    <m:ctrlPr>
                                      <a:rPr lang="nl-BE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nl-BE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 </a:t>
                          </a:r>
                          <a:endParaRPr lang="nl-BE" sz="1800" i="1" dirty="0">
                            <a:solidFill>
                              <a:srgbClr val="44546A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754968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91C4D3F-5695-419A-8CB5-6DE81657AF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6350779"/>
                  </p:ext>
                </p:extLst>
              </p:nvPr>
            </p:nvGraphicFramePr>
            <p:xfrm>
              <a:off x="623886" y="3210805"/>
              <a:ext cx="10944225" cy="13515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4423">
                      <a:extLst>
                        <a:ext uri="{9D8B030D-6E8A-4147-A177-3AD203B41FA5}">
                          <a16:colId xmlns:a16="http://schemas.microsoft.com/office/drawing/2014/main" val="3360391336"/>
                        </a:ext>
                      </a:extLst>
                    </a:gridCol>
                    <a:gridCol w="8755379">
                      <a:extLst>
                        <a:ext uri="{9D8B030D-6E8A-4147-A177-3AD203B41FA5}">
                          <a16:colId xmlns:a16="http://schemas.microsoft.com/office/drawing/2014/main" val="2565141129"/>
                        </a:ext>
                      </a:extLst>
                    </a:gridCol>
                    <a:gridCol w="1094423">
                      <a:extLst>
                        <a:ext uri="{9D8B030D-6E8A-4147-A177-3AD203B41FA5}">
                          <a16:colId xmlns:a16="http://schemas.microsoft.com/office/drawing/2014/main" val="3762891511"/>
                        </a:ext>
                      </a:extLst>
                    </a:gridCol>
                  </a:tblGrid>
                  <a:tr h="4517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 </a:t>
                          </a:r>
                          <a:endParaRPr lang="nl-BE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2604" t="-1333" r="-12813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100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eq. 2</a:t>
                          </a:r>
                          <a:endParaRPr lang="nl-BE" sz="1800" i="1">
                            <a:solidFill>
                              <a:srgbClr val="44546A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74446375"/>
                      </a:ext>
                    </a:extLst>
                  </a:tr>
                  <a:tr h="4517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 </a:t>
                          </a:r>
                          <a:endParaRPr lang="nl-BE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2604" t="-102703" r="-12813" b="-1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1000"/>
                            </a:spcAft>
                          </a:pPr>
                          <a:endParaRPr lang="nl-BE" sz="1800" i="1" dirty="0">
                            <a:solidFill>
                              <a:srgbClr val="44546A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12037903"/>
                      </a:ext>
                    </a:extLst>
                  </a:tr>
                  <a:tr h="4480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with</a:t>
                          </a:r>
                          <a:endParaRPr lang="nl-BE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2604" t="-202703" r="-12813" b="-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 </a:t>
                          </a:r>
                          <a:endParaRPr lang="nl-BE" sz="1800" i="1" dirty="0">
                            <a:solidFill>
                              <a:srgbClr val="44546A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7549682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B95F828-11AD-47D8-A708-9404A5EF9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3059" y="1676263"/>
            <a:ext cx="2800350" cy="2390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8BC497-42C2-4B75-BB7F-DDB2DEEE4BB2}"/>
              </a:ext>
            </a:extLst>
          </p:cNvPr>
          <p:cNvSpPr txBox="1"/>
          <p:nvPr/>
        </p:nvSpPr>
        <p:spPr>
          <a:xfrm>
            <a:off x="10049692" y="4207025"/>
            <a:ext cx="205522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BE" sz="1400" b="1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Zaharudin</a:t>
            </a:r>
            <a:r>
              <a:rPr lang="nl-BE" sz="14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et al., 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F43A896C-ACF6-49AD-BE30-A0D36CA48B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5232152"/>
                  </p:ext>
                </p:extLst>
              </p:nvPr>
            </p:nvGraphicFramePr>
            <p:xfrm>
              <a:off x="623885" y="4961681"/>
              <a:ext cx="10944225" cy="12867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44225">
                      <a:extLst>
                        <a:ext uri="{9D8B030D-6E8A-4147-A177-3AD203B41FA5}">
                          <a16:colId xmlns:a16="http://schemas.microsoft.com/office/drawing/2014/main" val="308243236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nl-BE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nl-BE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p>
                                          <m:sSupPr>
                                            <m:ctrlPr>
                                              <a:rPr lang="nl-BE" sz="18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e>
                                </m:d>
                                <m:r>
                                  <a:rPr lang="en-GB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nl-BE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nl-BE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l-BE" sz="1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6786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BE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nl-BE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p>
                                      <m:sSupPr>
                                        <m:ctrlPr>
                                          <a:rPr lang="nl-BE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p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nl-BE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nl-BE" sz="18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nl-BE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𝑒𝑥𝑝</m:t>
                                        </m:r>
                                      </m:e>
                                      <m:sup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(−</m:t>
                                        </m:r>
                                        <m:sSub>
                                          <m:sSubPr>
                                            <m:ctrlPr>
                                              <a:rPr lang="nl-BE" sz="18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8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nl-BE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18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18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nl-BE" sz="1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1739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F43A896C-ACF6-49AD-BE30-A0D36CA48B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5232152"/>
                  </p:ext>
                </p:extLst>
              </p:nvPr>
            </p:nvGraphicFramePr>
            <p:xfrm>
              <a:off x="623885" y="4961681"/>
              <a:ext cx="10944225" cy="129508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44225">
                      <a:extLst>
                        <a:ext uri="{9D8B030D-6E8A-4147-A177-3AD203B41FA5}">
                          <a16:colId xmlns:a16="http://schemas.microsoft.com/office/drawing/2014/main" val="3082432367"/>
                        </a:ext>
                      </a:extLst>
                    </a:gridCol>
                  </a:tblGrid>
                  <a:tr h="443865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56" t="-1370" r="-223" b="-1958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678615"/>
                      </a:ext>
                    </a:extLst>
                  </a:tr>
                  <a:tr h="851218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56" t="-52482" r="-223" b="-14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1739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43848240-6E9C-406E-8165-467A44E09C8E}"/>
              </a:ext>
            </a:extLst>
          </p:cNvPr>
          <p:cNvSpPr/>
          <p:nvPr/>
        </p:nvSpPr>
        <p:spPr bwMode="auto">
          <a:xfrm>
            <a:off x="6191794" y="3631474"/>
            <a:ext cx="304800" cy="463391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0" indent="0" algn="ctr">
              <a:spcAft>
                <a:spcPts val="450"/>
              </a:spcAft>
              <a:buFont typeface="Arial" charset="0"/>
              <a:buNone/>
            </a:pPr>
            <a:endParaRPr lang="nl-BE" sz="1800" b="1" dirty="0" err="1">
              <a:solidFill>
                <a:schemeClr val="bg1"/>
              </a:solidFill>
              <a:latin typeface="+mn-lt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969460-7673-4C37-8513-C623A134BFA7}"/>
              </a:ext>
            </a:extLst>
          </p:cNvPr>
          <p:cNvSpPr/>
          <p:nvPr/>
        </p:nvSpPr>
        <p:spPr bwMode="auto">
          <a:xfrm>
            <a:off x="6579326" y="4857808"/>
            <a:ext cx="304800" cy="463391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0" indent="0" algn="ctr">
              <a:spcAft>
                <a:spcPts val="450"/>
              </a:spcAft>
              <a:buFont typeface="Arial" charset="0"/>
              <a:buNone/>
            </a:pPr>
            <a:endParaRPr lang="nl-BE" sz="1800" b="1" dirty="0" err="1">
              <a:solidFill>
                <a:schemeClr val="bg1"/>
              </a:solidFill>
              <a:latin typeface="+mn-lt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1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1CE3-B57F-41C1-A9B4-2FD09095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Updating </a:t>
            </a:r>
            <a:r>
              <a:rPr lang="nl-BE" dirty="0" err="1"/>
              <a:t>the</a:t>
            </a:r>
            <a:r>
              <a:rPr lang="nl-BE" dirty="0"/>
              <a:t> SIM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290131-CE5F-4CE6-919E-9F0DE056FB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6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BAD055-073D-43B0-95DF-9145915B6C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b="0" dirty="0"/>
              <a:t>Traditional SIM</a:t>
            </a:r>
          </a:p>
          <a:p>
            <a:endParaRPr lang="nl-BE" dirty="0"/>
          </a:p>
          <a:p>
            <a:r>
              <a:rPr lang="nl-BE" b="0" dirty="0"/>
              <a:t>Step 2: </a:t>
            </a:r>
            <a:r>
              <a:rPr lang="nl-BE" b="0" dirty="0" err="1"/>
              <a:t>Modifying</a:t>
            </a:r>
            <a:r>
              <a:rPr lang="nl-BE" b="0" dirty="0"/>
              <a:t> </a:t>
            </a:r>
            <a:r>
              <a:rPr lang="nl-BE" b="0" dirty="0" err="1"/>
              <a:t>allocation</a:t>
            </a:r>
            <a:r>
              <a:rPr lang="nl-BE" b="0" dirty="0"/>
              <a:t> - </a:t>
            </a:r>
            <a:r>
              <a:rPr lang="en-GB" b="0" dirty="0"/>
              <a:t>Kirby-Hawkins et al. (2019) showed a logarithmic relation between a retailer’s physical store provision and its local online market share</a:t>
            </a:r>
            <a:endParaRPr lang="nl-BE" b="0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8417845-802B-494E-AEFF-5C79387C118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3887" y="1901711"/>
              <a:ext cx="10944225" cy="50133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44225">
                      <a:extLst>
                        <a:ext uri="{9D8B030D-6E8A-4147-A177-3AD203B41FA5}">
                          <a16:colId xmlns:a16="http://schemas.microsoft.com/office/drawing/2014/main" val="160443146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l-BE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GB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nl-BE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nl-BE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GB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nl-BE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sSup>
                                      <m:sSupPr>
                                        <m:ctrlPr>
                                          <a:rPr lang="nl-BE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p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sup>
                                </m:sSubSup>
                                <m:r>
                                  <a:rPr lang="en-GB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BE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𝑒𝑥𝑝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nl-BE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nl-BE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sup>
                                </m:sSup>
                              </m:oMath>
                            </m:oMathPara>
                          </a14:m>
                          <a:endParaRPr lang="nl-BE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87169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8417845-802B-494E-AEFF-5C79387C118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3887" y="1901711"/>
              <a:ext cx="10944225" cy="49872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44225">
                      <a:extLst>
                        <a:ext uri="{9D8B030D-6E8A-4147-A177-3AD203B41FA5}">
                          <a16:colId xmlns:a16="http://schemas.microsoft.com/office/drawing/2014/main" val="1604431468"/>
                        </a:ext>
                      </a:extLst>
                    </a:gridCol>
                  </a:tblGrid>
                  <a:tr h="498729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6" t="-1205" r="-223" b="-48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871697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3A896C-ACF6-49AD-BE30-A0D36CA48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292813"/>
              </p:ext>
            </p:extLst>
          </p:nvPr>
        </p:nvGraphicFramePr>
        <p:xfrm>
          <a:off x="623885" y="4961681"/>
          <a:ext cx="10944225" cy="56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4225">
                  <a:extLst>
                    <a:ext uri="{9D8B030D-6E8A-4147-A177-3AD203B41FA5}">
                      <a16:colId xmlns:a16="http://schemas.microsoft.com/office/drawing/2014/main" val="30824323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B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678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B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739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253E3624-5DC9-4B20-8615-B99B9F9D09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6533898"/>
                  </p:ext>
                </p:extLst>
              </p:nvPr>
            </p:nvGraphicFramePr>
            <p:xfrm>
              <a:off x="623884" y="4069548"/>
              <a:ext cx="10944225" cy="4800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44225">
                      <a:extLst>
                        <a:ext uri="{9D8B030D-6E8A-4147-A177-3AD203B41FA5}">
                          <a16:colId xmlns:a16="http://schemas.microsoft.com/office/drawing/2014/main" val="29788548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l-BE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𝑘𝑟</m:t>
                                    </m:r>
                                  </m:sup>
                                </m:sSubSup>
                                <m:r>
                                  <a:rPr lang="en-GB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nl-BE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Sup>
                                      <m:sSubSupPr>
                                        <m:ctrlPr>
                                          <a:rPr lang="nl-BE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𝑜𝑛𝑙𝑖𝑛𝑒</m:t>
                                    </m:r>
                                  </m:sub>
                                  <m:sup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nl-BE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sSup>
                                      <m:sSupPr>
                                        <m:ctrlPr>
                                          <a:rPr lang="nl-BE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p>
                                        <m:r>
                                          <a:rPr lang="en-GB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sup>
                                </m:sSup>
                                <m:sSup>
                                  <m:sSupPr>
                                    <m:ctrlPr>
                                      <a:rPr lang="nl-BE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𝑙𝑛</m:t>
                                    </m:r>
                                    <m:d>
                                      <m:dPr>
                                        <m:ctrlPr>
                                          <a:rPr lang="nl-BE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BE" sz="18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8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nl-BE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18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18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GB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l-BE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48339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253E3624-5DC9-4B20-8615-B99B9F9D09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6533898"/>
                  </p:ext>
                </p:extLst>
              </p:nvPr>
            </p:nvGraphicFramePr>
            <p:xfrm>
              <a:off x="623884" y="4069548"/>
              <a:ext cx="10944225" cy="47980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44225">
                      <a:extLst>
                        <a:ext uri="{9D8B030D-6E8A-4147-A177-3AD203B41FA5}">
                          <a16:colId xmlns:a16="http://schemas.microsoft.com/office/drawing/2014/main" val="297885487"/>
                        </a:ext>
                      </a:extLst>
                    </a:gridCol>
                  </a:tblGrid>
                  <a:tr h="479806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56" t="-1250" r="-223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48339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5447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1CE3-B57F-41C1-A9B4-2FD09095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Results</a:t>
            </a:r>
            <a:r>
              <a:rPr lang="nl-BE" dirty="0"/>
              <a:t>: efficiency hypothesis (</a:t>
            </a:r>
            <a:r>
              <a:rPr lang="en-US" dirty="0">
                <a:latin typeface="STIX-Regular"/>
                <a:cs typeface="Times New Roman" panose="02020603050405020304" pitchFamily="18" charset="0"/>
              </a:rPr>
              <a:t>γ</a:t>
            </a:r>
            <a:r>
              <a:rPr lang="en-US" dirty="0">
                <a:latin typeface="STIX-Regular"/>
              </a:rPr>
              <a:t>)</a:t>
            </a:r>
            <a:endParaRPr lang="nl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290131-CE5F-4CE6-919E-9F0DE056FB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BAD055-073D-43B0-95DF-9145915B6C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b="0" dirty="0"/>
              <a:t>Impact </a:t>
            </a:r>
            <a:r>
              <a:rPr lang="en-US" b="0" dirty="0">
                <a:latin typeface="STIX-Regular"/>
                <a:cs typeface="Times New Roman" panose="02020603050405020304" pitchFamily="18" charset="0"/>
              </a:rPr>
              <a:t>γ on e-groceries share</a:t>
            </a:r>
            <a:endParaRPr lang="nl-BE" b="0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Picture 4" descr="A picture containing tree&#10;&#10;Description automatically generated">
            <a:extLst>
              <a:ext uri="{FF2B5EF4-FFF2-40B4-BE49-F238E27FC236}">
                <a16:creationId xmlns:a16="http://schemas.microsoft.com/office/drawing/2014/main" id="{18464E56-DC98-47E5-8BF9-CD6B06EBB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314" y="2035227"/>
            <a:ext cx="6233079" cy="45220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CC6EC7-D721-499E-A8FD-F11292246795}"/>
              </a:ext>
            </a:extLst>
          </p:cNvPr>
          <p:cNvSpPr/>
          <p:nvPr/>
        </p:nvSpPr>
        <p:spPr>
          <a:xfrm>
            <a:off x="223292" y="264963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-Roman"/>
              </a:rPr>
              <a:t>(a) CACI’s national on-line </a:t>
            </a:r>
            <a:r>
              <a:rPr lang="nl-BE" dirty="0" err="1">
                <a:latin typeface="Times-Roman"/>
              </a:rPr>
              <a:t>expenditure</a:t>
            </a:r>
            <a:endParaRPr lang="nl-BE" dirty="0">
              <a:latin typeface="Times-Roman"/>
            </a:endParaRPr>
          </a:p>
          <a:p>
            <a:r>
              <a:rPr lang="nl-BE" dirty="0" err="1">
                <a:latin typeface="Times-Roman"/>
              </a:rPr>
              <a:t>profiles</a:t>
            </a:r>
            <a:r>
              <a:rPr lang="nl-BE" dirty="0">
                <a:latin typeface="Times-Roman"/>
              </a:rPr>
              <a:t> (Kirby-</a:t>
            </a:r>
            <a:r>
              <a:rPr lang="nl-BE" dirty="0" err="1">
                <a:latin typeface="Times-Roman"/>
              </a:rPr>
              <a:t>Hawkins</a:t>
            </a:r>
            <a:r>
              <a:rPr lang="nl-BE" dirty="0">
                <a:latin typeface="Times-Roman"/>
              </a:rPr>
              <a:t> et al. 2019)</a:t>
            </a:r>
          </a:p>
          <a:p>
            <a:r>
              <a:rPr lang="en-US" dirty="0">
                <a:latin typeface="Times-Roman"/>
              </a:rPr>
              <a:t>(b) Model output with </a:t>
            </a:r>
            <a:r>
              <a:rPr lang="en-US" dirty="0">
                <a:latin typeface="STIX-Regular"/>
              </a:rPr>
              <a:t>γ </a:t>
            </a:r>
            <a:r>
              <a:rPr lang="en-US" dirty="0">
                <a:latin typeface="Times-Roman"/>
              </a:rPr>
              <a:t>= 0.</a:t>
            </a:r>
          </a:p>
          <a:p>
            <a:r>
              <a:rPr lang="en-US" dirty="0">
                <a:latin typeface="Times-Roman"/>
              </a:rPr>
              <a:t>(c) Model output with </a:t>
            </a:r>
            <a:r>
              <a:rPr lang="en-US" dirty="0">
                <a:latin typeface="STIX-Regular"/>
              </a:rPr>
              <a:t>γ </a:t>
            </a:r>
            <a:r>
              <a:rPr lang="en-US" dirty="0">
                <a:latin typeface="Times-Roman"/>
              </a:rPr>
              <a:t>= 0.03.</a:t>
            </a:r>
          </a:p>
          <a:p>
            <a:r>
              <a:rPr lang="en-US" dirty="0">
                <a:latin typeface="Times-Roman"/>
              </a:rPr>
              <a:t>(d) Model output with </a:t>
            </a:r>
            <a:r>
              <a:rPr lang="en-US" dirty="0">
                <a:latin typeface="STIX-Regular"/>
              </a:rPr>
              <a:t>γ </a:t>
            </a:r>
            <a:r>
              <a:rPr lang="en-US" dirty="0">
                <a:latin typeface="Times-Roman"/>
              </a:rPr>
              <a:t>= 0.05</a:t>
            </a:r>
            <a:endParaRPr lang="nl-B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6FD6DF-D570-47D5-A228-4FD978884C88}"/>
              </a:ext>
            </a:extLst>
          </p:cNvPr>
          <p:cNvSpPr txBox="1"/>
          <p:nvPr/>
        </p:nvSpPr>
        <p:spPr>
          <a:xfrm>
            <a:off x="7625305" y="236274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BE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York</a:t>
            </a:r>
            <a:endParaRPr lang="nl-BE" b="1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E8210E-4485-48ED-9BD6-5515162D106F}"/>
              </a:ext>
            </a:extLst>
          </p:cNvPr>
          <p:cNvCxnSpPr/>
          <p:nvPr/>
        </p:nvCxnSpPr>
        <p:spPr>
          <a:xfrm>
            <a:off x="5435600" y="3267075"/>
            <a:ext cx="911225" cy="12122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7A18712-0EF4-4C0D-A259-60602D95E14A}"/>
              </a:ext>
            </a:extLst>
          </p:cNvPr>
          <p:cNvSpPr txBox="1"/>
          <p:nvPr/>
        </p:nvSpPr>
        <p:spPr>
          <a:xfrm>
            <a:off x="4830757" y="305489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BE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BE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eeds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8F043C-8DC4-49E4-8873-8629E362A327}"/>
              </a:ext>
            </a:extLst>
          </p:cNvPr>
          <p:cNvCxnSpPr/>
          <p:nvPr/>
        </p:nvCxnSpPr>
        <p:spPr>
          <a:xfrm flipH="1">
            <a:off x="6889750" y="2546350"/>
            <a:ext cx="735555" cy="50854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81A8D5D-F524-414C-9FBD-7549BA70CCA8}"/>
              </a:ext>
            </a:extLst>
          </p:cNvPr>
          <p:cNvSpPr txBox="1"/>
          <p:nvPr/>
        </p:nvSpPr>
        <p:spPr>
          <a:xfrm>
            <a:off x="7863430" y="297991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BE" b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Hull</a:t>
            </a:r>
            <a:endParaRPr lang="nl-BE" b="1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D1907C-6A09-4D57-8B27-F3838AD031B9}"/>
              </a:ext>
            </a:extLst>
          </p:cNvPr>
          <p:cNvCxnSpPr>
            <a:cxnSpLocks/>
          </p:cNvCxnSpPr>
          <p:nvPr/>
        </p:nvCxnSpPr>
        <p:spPr>
          <a:xfrm flipH="1">
            <a:off x="7597773" y="3219273"/>
            <a:ext cx="238124" cy="13234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7AAFFD4-5116-4C53-AAEB-1BD1F39D8EB9}"/>
              </a:ext>
            </a:extLst>
          </p:cNvPr>
          <p:cNvSpPr txBox="1"/>
          <p:nvPr/>
        </p:nvSpPr>
        <p:spPr>
          <a:xfrm>
            <a:off x="7140573" y="399994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BE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Sheffield</a:t>
            </a:r>
            <a:endParaRPr lang="nl-BE" b="1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1E9F49D-AD70-4CF7-89DE-F663B717AB10}"/>
              </a:ext>
            </a:extLst>
          </p:cNvPr>
          <p:cNvCxnSpPr>
            <a:cxnSpLocks/>
          </p:cNvCxnSpPr>
          <p:nvPr/>
        </p:nvCxnSpPr>
        <p:spPr>
          <a:xfrm flipH="1" flipV="1">
            <a:off x="6527801" y="3999949"/>
            <a:ext cx="591614" cy="13372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87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B86D2A-CB18-4429-9BD0-0C594F8D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Calibration</a:t>
            </a:r>
            <a:r>
              <a:rPr lang="nl-BE" dirty="0"/>
              <a:t> of online </a:t>
            </a:r>
            <a:r>
              <a:rPr lang="nl-BE" dirty="0" err="1"/>
              <a:t>demand</a:t>
            </a:r>
            <a:endParaRPr lang="nl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81DC49-31C5-440B-8F74-EEFC1AA16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F000A3-3A80-4357-AD58-CECD56EB6B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C79B8A4-13A1-4188-84B3-7CDFD7D5634F}"/>
              </a:ext>
            </a:extLst>
          </p:cNvPr>
          <p:cNvGraphicFramePr>
            <a:graphicFrameLocks noGrp="1"/>
          </p:cNvGraphicFramePr>
          <p:nvPr/>
        </p:nvGraphicFramePr>
        <p:xfrm>
          <a:off x="3395663" y="2202180"/>
          <a:ext cx="5400675" cy="3483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566">
                  <a:extLst>
                    <a:ext uri="{9D8B030D-6E8A-4147-A177-3AD203B41FA5}">
                      <a16:colId xmlns:a16="http://schemas.microsoft.com/office/drawing/2014/main" val="3208655535"/>
                    </a:ext>
                  </a:extLst>
                </a:gridCol>
                <a:gridCol w="1529271">
                  <a:extLst>
                    <a:ext uri="{9D8B030D-6E8A-4147-A177-3AD203B41FA5}">
                      <a16:colId xmlns:a16="http://schemas.microsoft.com/office/drawing/2014/main" val="1860383199"/>
                    </a:ext>
                  </a:extLst>
                </a:gridCol>
                <a:gridCol w="540004">
                  <a:extLst>
                    <a:ext uri="{9D8B030D-6E8A-4147-A177-3AD203B41FA5}">
                      <a16:colId xmlns:a16="http://schemas.microsoft.com/office/drawing/2014/main" val="4121212327"/>
                    </a:ext>
                  </a:extLst>
                </a:gridCol>
                <a:gridCol w="723390">
                  <a:extLst>
                    <a:ext uri="{9D8B030D-6E8A-4147-A177-3AD203B41FA5}">
                      <a16:colId xmlns:a16="http://schemas.microsoft.com/office/drawing/2014/main" val="1542041860"/>
                    </a:ext>
                  </a:extLst>
                </a:gridCol>
                <a:gridCol w="809054">
                  <a:extLst>
                    <a:ext uri="{9D8B030D-6E8A-4147-A177-3AD203B41FA5}">
                      <a16:colId xmlns:a16="http://schemas.microsoft.com/office/drawing/2014/main" val="911165125"/>
                    </a:ext>
                  </a:extLst>
                </a:gridCol>
                <a:gridCol w="723390">
                  <a:extLst>
                    <a:ext uri="{9D8B030D-6E8A-4147-A177-3AD203B41FA5}">
                      <a16:colId xmlns:a16="http://schemas.microsoft.com/office/drawing/2014/main" val="3746489557"/>
                    </a:ext>
                  </a:extLst>
                </a:gridCol>
              </a:tblGrid>
              <a:tr h="4438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Expected share (BPS)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sz="1200">
                          <a:effectLst/>
                        </a:rPr>
                        <a:t> = 0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sz="1200">
                          <a:effectLst/>
                        </a:rPr>
                        <a:t> = 0.03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sz="1200">
                          <a:effectLst/>
                        </a:rPr>
                        <a:t> = 0.05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sz="1200">
                          <a:effectLst/>
                        </a:rPr>
                        <a:t> = 0.07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94209025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Blue collar communities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4.6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5.14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5.07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5.01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4.92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5659268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City Living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5.65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6.13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5.75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5.46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5.12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2312698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Countryside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5.35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4.66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5.46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6.15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7.01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4787041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Prospering Suburbs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5.4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4.81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4.78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4.73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4.66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3134108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Constrained by circumstances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4.2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4.44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4.29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4.15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3.99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9625216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Typical traits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5.45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5.51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5.39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5.30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5.18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3941821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Multicultural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4.5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5.41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5.04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4.76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4.45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52913453"/>
                  </a:ext>
                </a:extLst>
              </a:tr>
              <a:tr h="482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Sum of squares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2.2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0.9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1.4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3.8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5706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66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2492D01F-3504-4611-A94B-71B499080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820" y="1475673"/>
            <a:ext cx="6861079" cy="504606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ADEF490-57F3-447D-B796-B27CA74BC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Results</a:t>
            </a:r>
            <a:r>
              <a:rPr lang="nl-BE" dirty="0"/>
              <a:t>: Retailers brand </a:t>
            </a:r>
            <a:r>
              <a:rPr lang="nl-BE" dirty="0" err="1"/>
              <a:t>loyalty</a:t>
            </a:r>
            <a:r>
              <a:rPr lang="nl-BE" dirty="0"/>
              <a:t>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nl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E310D2-9E2A-4427-B4A2-8A97A36EB1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ADCF0C-6893-4DFF-BFFF-E0364A1AA3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dirty="0"/>
              <a:t>Impact </a:t>
            </a:r>
            <a:r>
              <a:rPr lang="el-GR" b="0" dirty="0">
                <a:cs typeface="Times New Roman" panose="02020603050405020304" pitchFamily="18" charset="0"/>
              </a:rPr>
              <a:t>β</a:t>
            </a:r>
            <a:r>
              <a:rPr lang="nl-BE" b="0" dirty="0">
                <a:cs typeface="Times New Roman" panose="02020603050405020304" pitchFamily="18" charset="0"/>
              </a:rPr>
              <a:t> on </a:t>
            </a:r>
            <a:r>
              <a:rPr lang="en-US" b="0" dirty="0"/>
              <a:t>allocation of e-groceries</a:t>
            </a:r>
          </a:p>
          <a:p>
            <a:pPr marL="0" indent="0">
              <a:buNone/>
            </a:pPr>
            <a:r>
              <a:rPr lang="en-US" b="0" dirty="0"/>
              <a:t>expenditure to one retailer.</a:t>
            </a:r>
            <a:endParaRPr lang="nl-BE" b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85E287-64AB-434C-A82E-C286D8F10335}"/>
              </a:ext>
            </a:extLst>
          </p:cNvPr>
          <p:cNvSpPr/>
          <p:nvPr/>
        </p:nvSpPr>
        <p:spPr>
          <a:xfrm>
            <a:off x="226422" y="28390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LcParenBoth"/>
            </a:pPr>
            <a:r>
              <a:rPr lang="en-US" dirty="0">
                <a:latin typeface="Times-Roman"/>
              </a:rPr>
              <a:t>Model output with </a:t>
            </a:r>
            <a:r>
              <a:rPr lang="en-US" dirty="0">
                <a:latin typeface="STIX-Regular"/>
              </a:rPr>
              <a:t>β </a:t>
            </a:r>
            <a:r>
              <a:rPr lang="en-US" dirty="0">
                <a:latin typeface="Times-Roman"/>
              </a:rPr>
              <a:t>= 0.</a:t>
            </a:r>
          </a:p>
          <a:p>
            <a:pPr marL="342900" indent="-342900">
              <a:buAutoNum type="alphaLcParenBoth"/>
            </a:pPr>
            <a:r>
              <a:rPr lang="en-US" dirty="0">
                <a:latin typeface="Times-Roman"/>
              </a:rPr>
              <a:t>Model output with </a:t>
            </a:r>
            <a:r>
              <a:rPr lang="en-US" dirty="0">
                <a:latin typeface="STIX-Regular"/>
              </a:rPr>
              <a:t>β </a:t>
            </a:r>
            <a:r>
              <a:rPr lang="en-US" dirty="0">
                <a:latin typeface="Times-Roman"/>
              </a:rPr>
              <a:t>= 0.5</a:t>
            </a:r>
          </a:p>
          <a:p>
            <a:pPr marL="342900" indent="-342900">
              <a:buAutoNum type="alphaLcParenBoth"/>
            </a:pPr>
            <a:r>
              <a:rPr lang="en-US" dirty="0">
                <a:latin typeface="Times-Roman"/>
              </a:rPr>
              <a:t>Model output with </a:t>
            </a:r>
            <a:r>
              <a:rPr lang="en-US" dirty="0">
                <a:latin typeface="STIX-Regular"/>
              </a:rPr>
              <a:t>β </a:t>
            </a:r>
            <a:r>
              <a:rPr lang="en-US" dirty="0">
                <a:latin typeface="Times-Roman"/>
              </a:rPr>
              <a:t>= 1.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5238781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B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65A812"/>
      </a:accent2>
      <a:accent3>
        <a:srgbClr val="EA2C38"/>
      </a:accent3>
      <a:accent4>
        <a:srgbClr val="ADA500"/>
      </a:accent4>
      <a:accent5>
        <a:srgbClr val="AC242A"/>
      </a:accent5>
      <a:accent6>
        <a:srgbClr val="44B8F3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B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65A812"/>
      </a:accent2>
      <a:accent3>
        <a:srgbClr val="EA2C38"/>
      </a:accent3>
      <a:accent4>
        <a:srgbClr val="ADA500"/>
      </a:accent4>
      <a:accent5>
        <a:srgbClr val="AC242A"/>
      </a:accent5>
      <a:accent6>
        <a:srgbClr val="44B8F3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4692</TotalTime>
  <Words>567</Words>
  <Application>Microsoft Office PowerPoint</Application>
  <PresentationFormat>Widescreen</PresentationFormat>
  <Paragraphs>140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ITC Officina Sans Std Book</vt:lpstr>
      <vt:lpstr>STIX-Regular</vt:lpstr>
      <vt:lpstr>Symbol</vt:lpstr>
      <vt:lpstr>Times New Roman</vt:lpstr>
      <vt:lpstr>Times-Roman</vt:lpstr>
      <vt:lpstr>Trebuchet MS</vt:lpstr>
      <vt:lpstr>Verdana</vt:lpstr>
      <vt:lpstr>Wingdings</vt:lpstr>
      <vt:lpstr>UAntwerpen-content</vt:lpstr>
      <vt:lpstr>UAntwerpen_titleslides</vt:lpstr>
      <vt:lpstr>Incorporating E-commerce into Retail Location Models</vt:lpstr>
      <vt:lpstr>The grocery market is changing</vt:lpstr>
      <vt:lpstr>This puts into question the relevance of traditional retail location models</vt:lpstr>
      <vt:lpstr>E-commerce is a spatial activity</vt:lpstr>
      <vt:lpstr>Updating the SIM</vt:lpstr>
      <vt:lpstr>Updating the SIM</vt:lpstr>
      <vt:lpstr>Results: efficiency hypothesis (γ)</vt:lpstr>
      <vt:lpstr>Calibration of online demand</vt:lpstr>
      <vt:lpstr>Results: Retailers brand loyalty (β)</vt:lpstr>
      <vt:lpstr>Conclusion on retail location</vt:lpstr>
      <vt:lpstr>But what with logistics?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Joris Beckers</cp:lastModifiedBy>
  <cp:revision>64</cp:revision>
  <dcterms:created xsi:type="dcterms:W3CDTF">2020-12-07T09:05:54Z</dcterms:created>
  <dcterms:modified xsi:type="dcterms:W3CDTF">2021-04-09T10:19:15Z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