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865" r:id="rId3"/>
    <p:sldId id="258" r:id="rId4"/>
    <p:sldId id="860" r:id="rId5"/>
    <p:sldId id="861" r:id="rId6"/>
    <p:sldId id="862" r:id="rId7"/>
    <p:sldId id="864" r:id="rId8"/>
    <p:sldId id="856" r:id="rId9"/>
    <p:sldId id="868" r:id="rId10"/>
    <p:sldId id="858" r:id="rId11"/>
    <p:sldId id="870" r:id="rId12"/>
    <p:sldId id="871" r:id="rId13"/>
    <p:sldId id="872" r:id="rId14"/>
    <p:sldId id="873" r:id="rId15"/>
    <p:sldId id="874" r:id="rId16"/>
    <p:sldId id="866" r:id="rId17"/>
    <p:sldId id="863" r:id="rId18"/>
    <p:sldId id="8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B32FDA-CC04-4636-A67C-E58EF13B607E}">
          <p14:sldIdLst>
            <p14:sldId id="257"/>
          </p14:sldIdLst>
        </p14:section>
        <p14:section name="Background/Theory" id="{04AF90E0-AC58-401D-B33E-69A58A457FC3}">
          <p14:sldIdLst>
            <p14:sldId id="865"/>
            <p14:sldId id="258"/>
            <p14:sldId id="860"/>
            <p14:sldId id="861"/>
          </p14:sldIdLst>
        </p14:section>
        <p14:section name="Data/Methods" id="{21872100-B853-4FCC-9909-681FAC13F289}">
          <p14:sldIdLst>
            <p14:sldId id="862"/>
            <p14:sldId id="864"/>
            <p14:sldId id="856"/>
            <p14:sldId id="868"/>
            <p14:sldId id="858"/>
            <p14:sldId id="870"/>
            <p14:sldId id="871"/>
            <p14:sldId id="872"/>
            <p14:sldId id="873"/>
            <p14:sldId id="874"/>
            <p14:sldId id="866"/>
            <p14:sldId id="863"/>
            <p14:sldId id="8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cheron Pro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Unique Facilities with GAHT Providers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FB-4F91-AB1C-4AC1CC6B7C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FB-4F91-AB1C-4AC1CC6B7C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2FB-4F91-AB1C-4AC1CC6B7C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2FB-4F91-AB1C-4AC1CC6B7C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2FB-4F91-AB1C-4AC1CC6B7C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2FB-4F91-AB1C-4AC1CC6B7C8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cheron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Web Search</c:v>
                </c:pt>
                <c:pt idx="1">
                  <c:v>Erin's Informed Consent Map</c:v>
                </c:pt>
                <c:pt idx="2">
                  <c:v>Local Resource</c:v>
                </c:pt>
                <c:pt idx="3">
                  <c:v>OutCare Health</c:v>
                </c:pt>
                <c:pt idx="4">
                  <c:v>Gender Infinity</c:v>
                </c:pt>
                <c:pt idx="5">
                  <c:v>WPATH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314</c:v>
                </c:pt>
                <c:pt idx="1">
                  <c:v>298</c:v>
                </c:pt>
                <c:pt idx="2">
                  <c:v>133</c:v>
                </c:pt>
                <c:pt idx="3">
                  <c:v>91</c:v>
                </c:pt>
                <c:pt idx="4">
                  <c:v>72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FB-4F91-AB1C-4AC1CC6B7C8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Archeron Pro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B1A02-8350-4360-9A24-2F94FF261B9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AAFF7-7CE9-477E-9974-34FE9C7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 between sources  e.g. who reported that care was provided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AAFF7-7CE9-477E-9974-34FE9C7C5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2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20BC-4248-4602-B63C-102740D83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ADEF8-32B4-4EF7-85D0-C1E78A449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D8E19-8130-4251-9C8E-2F2C31CB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A16D4-8E6A-4A46-87B6-3000D440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FAEF-683D-42C4-B681-F3A12EBE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0719-C71B-4402-A329-D75E0162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266B-D810-462F-B086-ECAB04724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5D5E-56F4-476F-B498-A082AC4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5C5DD-BDFD-4025-A63B-2E32FAD4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C6B17-0B07-470A-82B1-E3A3C03E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ACB89-4472-4349-AD78-17737682E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3ED6D-9165-442F-8776-DBD96328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6B52F-F805-435E-A414-21A738F0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7394-2AD4-4A5B-AEB3-F3865D76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BE89-B867-44A4-AF8C-52494537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2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FC5C-5170-44D4-B6E7-D0C35AC5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DAB4-5F97-4675-B5B0-FCAC1C9E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9DCC6-F581-45D5-A8DC-020DC2A8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1BAB-5E59-4658-B798-007FED62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62D64-A951-4240-9200-6F9D1585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180A-E537-4C0D-A574-560BE5E4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67138-529A-4DDA-8894-EC51351C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5D53-79B4-48B8-ACEE-701D16D7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FCDF-8BBA-40A4-818B-4CAF7B9F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756F5-1874-44F3-8F84-C085D6E3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4FDE-EDCD-4DC2-A20B-73D2D510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AAA4-2765-42D5-B648-452DBD4A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5345F-705B-4872-9F22-1EA5E19E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E61C1-46BD-481F-BEF0-6760A1FE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051-12B3-4990-8866-6523871B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091CC-DEB8-4D65-A240-1D97280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E415-2BC4-4166-832B-D83A2841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5533-AE67-4E53-A5AF-9344C4220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CCFA9-FBD2-42DD-B2F8-0629BC5E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C4FDF-8FD6-4A95-8945-B2D1765EA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70956-F53E-461D-8191-50C876453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49D72-5732-4228-B0EA-4A2E83DB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767DE-F559-4E78-B2E7-29EBF44A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979FC-EFD9-4E4C-8570-7B6857D1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D47F-33BF-44B2-81A1-A1BDEC4A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68E72-1D44-4A22-9930-D43FBA71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E5D16-B69E-4C06-A82E-98337340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832BE-7F56-4572-BDDB-619A3EE5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A370F-35B9-4E81-B0C4-4CAEBF34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CE022-6298-4A46-BE31-7F05F4C0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2932-D472-4613-82B7-143587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053E-CD83-414A-BCC3-58B61374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277AC-D358-46CD-9F26-2BD63E5E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EAEDD-22E6-4AEB-84BD-4DD3933E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94E9-CDF8-4E5E-AC14-31EEE9CE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7C308-94D0-4F66-9B27-9659465C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C2F30-2158-4487-B103-3F1BFA74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5FC4-DA9E-4E35-B6F9-8EC56BE6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A6F0D-150C-4A7E-9617-B6285D751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0A41F-8E44-4EF2-B00B-DC6F2D16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01BE9-EBC9-44FC-83D9-55A5FDE0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C2AA3-D1D2-4A5B-A3A4-B807ABA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B1E7E-4F2C-4572-8F7A-01E1A5D5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E6A41-23C9-4F42-A01C-A5A59D69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56964-A5F6-49DE-ABFC-BF10324A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E21E8-A4EB-4C9C-9F98-EFC49E39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389C-81F9-43CF-9AA2-5B12CE9A0B9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650B-E7D4-4FCD-872E-23CE00D4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A704-538E-4023-B11F-B8184C343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C52E-3EB6-4F94-BBE6-AF86C66B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1353-8292(02)00067-9" TargetMode="External"/><Relationship Id="rId2" Type="http://schemas.openxmlformats.org/officeDocument/2006/relationships/hyperlink" Target="https://doi.org/10.1057/jphp.2010.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0/13658816.2011.624987" TargetMode="External"/><Relationship Id="rId4" Type="http://schemas.openxmlformats.org/officeDocument/2006/relationships/hyperlink" Target="https://doi.org/10.1016/j.healthplace.2009.06.0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3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45A08-1232-45F1-8158-154D71EA4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283" y="707132"/>
            <a:ext cx="8938742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cheron Pro Light" pitchFamily="50" charset="0"/>
              </a:rPr>
              <a:t>A Human Rights-based Approach to Measuring Geographic Access to and Availability of Transgender Healthcare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F2E2A-090B-4D86-A1AB-5CC96ACF7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813" y="3802137"/>
            <a:ext cx="7669402" cy="220115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cheron Pro Light" pitchFamily="50" charset="0"/>
              </a:rPr>
              <a:t>Avery R. Everhart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rcheron Pro Light" pitchFamily="50" charset="0"/>
              </a:rPr>
              <a:t>Population, Health, &amp; Place | Spatial Sciences Institute | USC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rcheron Pro Light" pitchFamily="50" charset="0"/>
              </a:rPr>
              <a:t>Distinguished Fellow | Center for Applied Transgender Studies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rcheron Pro Light" pitchFamily="50" charset="0"/>
              </a:rPr>
              <a:t>AAG 2021: Geospatial Health Symposium 7 - </a:t>
            </a:r>
            <a:r>
              <a:rPr lang="en-US" sz="2200" dirty="0" err="1">
                <a:solidFill>
                  <a:schemeClr val="bg1"/>
                </a:solidFill>
                <a:latin typeface="Archeron Pro Light" pitchFamily="50" charset="0"/>
              </a:rPr>
              <a:t>GIScience</a:t>
            </a:r>
            <a:r>
              <a:rPr lang="en-US" sz="2200" dirty="0">
                <a:solidFill>
                  <a:schemeClr val="bg1"/>
                </a:solidFill>
                <a:latin typeface="Archeron Pro Light" pitchFamily="50" charset="0"/>
              </a:rPr>
              <a:t>, Intersectionality, &amp; Public Health</a:t>
            </a: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47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9284" y="3209925"/>
            <a:ext cx="102627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3BD6FAD-A609-4DCC-ADA1-CB23D9CBE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3" y="4902717"/>
            <a:ext cx="1727951" cy="108122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2C53A25-5D92-43E9-A5D0-B6E4E798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8" y="3402087"/>
            <a:ext cx="1193275" cy="11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DEC9C-8873-432F-B931-60CEB4ED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cheron Pro" pitchFamily="50" charset="0"/>
              </a:rPr>
              <a:t>Methods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EE29-017B-430F-A37A-E17793CC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cheron Pro" pitchFamily="50" charset="0"/>
              </a:rPr>
              <a:t>Database of providers geocoded in ArcGIS Pro</a:t>
            </a:r>
          </a:p>
          <a:p>
            <a:r>
              <a:rPr lang="en-US" sz="2200" dirty="0">
                <a:latin typeface="Archeron Pro" pitchFamily="50" charset="0"/>
              </a:rPr>
              <a:t>USTS sub-sample created based on those who reported currently accessing GAHT care</a:t>
            </a:r>
          </a:p>
          <a:p>
            <a:r>
              <a:rPr lang="en-US" sz="2200" dirty="0">
                <a:latin typeface="Archeron Pro" pitchFamily="50" charset="0"/>
              </a:rPr>
              <a:t>Stratified by self-reported distance traveled to GAHT provider (&lt;10 mi, 10-25 mi, 25-50 mi, 50-75 mi, 75-100 mi, &gt;100 mi)</a:t>
            </a:r>
          </a:p>
          <a:p>
            <a:r>
              <a:rPr lang="en-US" sz="2200" dirty="0">
                <a:latin typeface="Archeron Pro" pitchFamily="50" charset="0"/>
              </a:rPr>
              <a:t>Calculated distance from respondent zip code (centroid) to nearest GAHT provider</a:t>
            </a:r>
          </a:p>
          <a:p>
            <a:r>
              <a:rPr lang="en-US" sz="2200" dirty="0">
                <a:latin typeface="Archeron Pro" pitchFamily="50" charset="0"/>
              </a:rPr>
              <a:t>Stratified by mismatch between reported distance and nearest available provider</a:t>
            </a:r>
          </a:p>
          <a:p>
            <a:endParaRPr lang="en-US" sz="2200" dirty="0">
              <a:latin typeface="Archeron Pro" pitchFamily="50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37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FF284-E879-497F-B294-94A244CA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chemeClr val="bg1"/>
                </a:solidFill>
                <a:latin typeface="Archeron Pro" pitchFamily="50" charset="0"/>
              </a:rPr>
              <a:t>Results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E18245-CD09-41F4-8677-51B9B578B7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3689107"/>
              </p:ext>
            </p:extLst>
          </p:nvPr>
        </p:nvGraphicFramePr>
        <p:xfrm>
          <a:off x="838200" y="2498725"/>
          <a:ext cx="5221288" cy="373500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10644">
                  <a:extLst>
                    <a:ext uri="{9D8B030D-6E8A-4147-A177-3AD203B41FA5}">
                      <a16:colId xmlns:a16="http://schemas.microsoft.com/office/drawing/2014/main" val="3480556326"/>
                    </a:ext>
                  </a:extLst>
                </a:gridCol>
                <a:gridCol w="2610644">
                  <a:extLst>
                    <a:ext uri="{9D8B030D-6E8A-4147-A177-3AD203B41FA5}">
                      <a16:colId xmlns:a16="http://schemas.microsoft.com/office/drawing/2014/main" val="1546835708"/>
                    </a:ext>
                  </a:extLst>
                </a:gridCol>
              </a:tblGrid>
              <a:tr h="804947"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Reported Distance Traveled to GAHT Provider</a:t>
                      </a: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N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622621434"/>
                  </a:ext>
                </a:extLst>
              </a:tr>
              <a:tr h="478617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cheron Pro" pitchFamily="50" charset="0"/>
                        </a:rPr>
                        <a:t>Less than 10 miles</a:t>
                      </a: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6388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1448214955"/>
                  </a:ext>
                </a:extLst>
              </a:tr>
              <a:tr h="478617"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10 – 25 miles</a:t>
                      </a: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3850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2062374234"/>
                  </a:ext>
                </a:extLst>
              </a:tr>
              <a:tr h="478617"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25 – 50 </a:t>
                      </a:r>
                      <a:r>
                        <a:rPr lang="en-US" sz="1700" err="1">
                          <a:latin typeface="Archeron Pro" pitchFamily="50" charset="0"/>
                        </a:rPr>
                        <a:t>milese</a:t>
                      </a:r>
                      <a:endParaRPr lang="en-US" sz="1700">
                        <a:latin typeface="Archeron Pro" pitchFamily="50" charset="0"/>
                      </a:endParaRP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cheron Pro" pitchFamily="50" charset="0"/>
                        </a:rPr>
                        <a:t>1960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3878061024"/>
                  </a:ext>
                </a:extLst>
              </a:tr>
              <a:tr h="478617"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50 – 75 miles</a:t>
                      </a: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866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3882795172"/>
                  </a:ext>
                </a:extLst>
              </a:tr>
              <a:tr h="478617"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75 – 100 miles</a:t>
                      </a: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467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4036426367"/>
                  </a:ext>
                </a:extLst>
              </a:tr>
              <a:tr h="478617">
                <a:tc>
                  <a:txBody>
                    <a:bodyPr/>
                    <a:lstStyle/>
                    <a:p>
                      <a:r>
                        <a:rPr lang="en-US" sz="1700">
                          <a:latin typeface="Archeron Pro" pitchFamily="50" charset="0"/>
                        </a:rPr>
                        <a:t>Over 100 miles</a:t>
                      </a:r>
                    </a:p>
                  </a:txBody>
                  <a:tcPr marL="86065" marR="86065" marT="43033" marB="43033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cheron Pro" pitchFamily="50" charset="0"/>
                        </a:rPr>
                        <a:t>901</a:t>
                      </a:r>
                    </a:p>
                  </a:txBody>
                  <a:tcPr marL="86065" marR="86065" marT="43033" marB="43033"/>
                </a:tc>
                <a:extLst>
                  <a:ext uri="{0D108BD9-81ED-4DB2-BD59-A6C34878D82A}">
                    <a16:rowId xmlns:a16="http://schemas.microsoft.com/office/drawing/2014/main" val="328942769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46E4FDC-571F-4F5C-94B8-67D6E7D6D3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148317"/>
              </p:ext>
            </p:extLst>
          </p:nvPr>
        </p:nvGraphicFramePr>
        <p:xfrm>
          <a:off x="6130925" y="2498725"/>
          <a:ext cx="5221287" cy="367664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039386">
                  <a:extLst>
                    <a:ext uri="{9D8B030D-6E8A-4147-A177-3AD203B41FA5}">
                      <a16:colId xmlns:a16="http://schemas.microsoft.com/office/drawing/2014/main" val="2262123142"/>
                    </a:ext>
                  </a:extLst>
                </a:gridCol>
                <a:gridCol w="1260191">
                  <a:extLst>
                    <a:ext uri="{9D8B030D-6E8A-4147-A177-3AD203B41FA5}">
                      <a16:colId xmlns:a16="http://schemas.microsoft.com/office/drawing/2014/main" val="2413091818"/>
                    </a:ext>
                  </a:extLst>
                </a:gridCol>
                <a:gridCol w="921710">
                  <a:extLst>
                    <a:ext uri="{9D8B030D-6E8A-4147-A177-3AD203B41FA5}">
                      <a16:colId xmlns:a16="http://schemas.microsoft.com/office/drawing/2014/main" val="2120524495"/>
                    </a:ext>
                  </a:extLst>
                </a:gridCol>
              </a:tblGrid>
              <a:tr h="1088288"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Difference Between Reported Distance &amp; Available Provider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N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%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1862822525"/>
                  </a:ext>
                </a:extLst>
              </a:tr>
              <a:tr h="6470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cheron Pro" pitchFamily="50" charset="0"/>
                        </a:rPr>
                        <a:t>Difference &lt; 0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1,182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8.6%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1097027678"/>
                  </a:ext>
                </a:extLst>
              </a:tr>
              <a:tr h="647090"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Difference of 0 – 10 mi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cheron Pro" pitchFamily="50" charset="0"/>
                        </a:rPr>
                        <a:t>5,216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37.9%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3441748394"/>
                  </a:ext>
                </a:extLst>
              </a:tr>
              <a:tr h="647090"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Difference of 10 – 25 mi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3,437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25%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3468739959"/>
                  </a:ext>
                </a:extLst>
              </a:tr>
              <a:tr h="647090"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Difference &gt; 25 mi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cheron Pro" pitchFamily="50" charset="0"/>
                        </a:rPr>
                        <a:t>3.914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cheron Pro" pitchFamily="50" charset="0"/>
                        </a:rPr>
                        <a:t>28.5%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58581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1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A9B59A0-31C7-4AB4-B7E2-AE77693F9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1C6B3-9D15-412A-8C23-304DC47104DB}"/>
              </a:ext>
            </a:extLst>
          </p:cNvPr>
          <p:cNvSpPr txBox="1"/>
          <p:nvPr/>
        </p:nvSpPr>
        <p:spPr>
          <a:xfrm>
            <a:off x="298057" y="3429000"/>
            <a:ext cx="449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cheron Pro" pitchFamily="50" charset="0"/>
              </a:rPr>
              <a:t>Difference of Reported Distance &amp; Nearest Provider &lt; 0 mi</a:t>
            </a:r>
          </a:p>
        </p:txBody>
      </p:sp>
    </p:spTree>
    <p:extLst>
      <p:ext uri="{BB962C8B-B14F-4D97-AF65-F5344CB8AC3E}">
        <p14:creationId xmlns:p14="http://schemas.microsoft.com/office/powerpoint/2010/main" val="77558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ark&#10;&#10;Description automatically generated">
            <a:extLst>
              <a:ext uri="{FF2B5EF4-FFF2-40B4-BE49-F238E27FC236}">
                <a16:creationId xmlns:a16="http://schemas.microsoft.com/office/drawing/2014/main" id="{DA256F7C-44D9-4C0C-840D-F694E85C3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418479-F6E2-4D6B-B2AD-AE86A8ECA53E}"/>
              </a:ext>
            </a:extLst>
          </p:cNvPr>
          <p:cNvSpPr txBox="1"/>
          <p:nvPr/>
        </p:nvSpPr>
        <p:spPr>
          <a:xfrm>
            <a:off x="298057" y="3593387"/>
            <a:ext cx="449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cheron Pro" pitchFamily="50" charset="0"/>
              </a:rPr>
              <a:t>Difference of Reported Distance &amp; Nearest Provider 0 -10 mi</a:t>
            </a:r>
          </a:p>
        </p:txBody>
      </p:sp>
    </p:spTree>
    <p:extLst>
      <p:ext uri="{BB962C8B-B14F-4D97-AF65-F5344CB8AC3E}">
        <p14:creationId xmlns:p14="http://schemas.microsoft.com/office/powerpoint/2010/main" val="299627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EAC62-4F27-4BC3-B78A-058A04E6F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4749E-8307-48F2-A816-82A1C839F7AF}"/>
              </a:ext>
            </a:extLst>
          </p:cNvPr>
          <p:cNvSpPr txBox="1"/>
          <p:nvPr/>
        </p:nvSpPr>
        <p:spPr>
          <a:xfrm>
            <a:off x="298057" y="3429000"/>
            <a:ext cx="449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cheron Pro" pitchFamily="50" charset="0"/>
              </a:rPr>
              <a:t>Difference of Reported Distance &amp; Nearest Provider 10 – 25 mi</a:t>
            </a:r>
          </a:p>
        </p:txBody>
      </p:sp>
    </p:spTree>
    <p:extLst>
      <p:ext uri="{BB962C8B-B14F-4D97-AF65-F5344CB8AC3E}">
        <p14:creationId xmlns:p14="http://schemas.microsoft.com/office/powerpoint/2010/main" val="129768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E674A054-B3C2-40FD-9C2A-0CF53D46F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7C097-A00A-4D92-A6E5-FB25B835413B}"/>
              </a:ext>
            </a:extLst>
          </p:cNvPr>
          <p:cNvSpPr txBox="1"/>
          <p:nvPr/>
        </p:nvSpPr>
        <p:spPr>
          <a:xfrm>
            <a:off x="267234" y="3901611"/>
            <a:ext cx="449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cheron Pro" pitchFamily="50" charset="0"/>
              </a:rPr>
              <a:t>Difference of Reported Distance &amp; Nearest Provider &gt; 25 mi</a:t>
            </a:r>
          </a:p>
        </p:txBody>
      </p:sp>
    </p:spTree>
    <p:extLst>
      <p:ext uri="{BB962C8B-B14F-4D97-AF65-F5344CB8AC3E}">
        <p14:creationId xmlns:p14="http://schemas.microsoft.com/office/powerpoint/2010/main" val="12025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DEC9C-8873-432F-B931-60CEB4ED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cheron Pro" pitchFamily="50" charset="0"/>
              </a:rPr>
              <a:t>Accessibility in Medical Geography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75B4D6"/>
          </a:solidFill>
          <a:ln>
            <a:solidFill>
              <a:srgbClr val="75B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EE29-017B-430F-A37A-E17793CC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Commonly done with floating catchment area (FCA) methods (Luo 2004) which highlighted ‘revealed’ vs. ‘potential’ accessibility (Phillips 1990)</a:t>
            </a:r>
          </a:p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Developed further into two-step FCAs (</a:t>
            </a:r>
            <a:r>
              <a:rPr lang="en-US" sz="2200" dirty="0" err="1">
                <a:latin typeface="Archeron Pro" pitchFamily="50" charset="0"/>
                <a:sym typeface="Wingdings" panose="05000000000000000000" pitchFamily="2" charset="2"/>
              </a:rPr>
              <a:t>Guagliardo</a:t>
            </a:r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 2004), enhanced 2SFCA (Luo &amp; Qi 2009), and even 3-step FCAs (Wan 2012)</a:t>
            </a:r>
          </a:p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The method relies on wide availability of providers</a:t>
            </a:r>
          </a:p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But even ‘revealed’ vs. ‘potential’ accessibility doesn’t capture intersectional experiences of accessing versus seeking services</a:t>
            </a:r>
          </a:p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I propose a model that incorporates further information about facilities informed by human rights &amp; the AAAQ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80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01D38-663C-4139-8E51-E56A8FC6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1412488"/>
            <a:ext cx="3327814" cy="4363844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cheron Pro Medium" pitchFamily="50" charset="0"/>
              </a:rPr>
              <a:t>Modeling Accessibility via AAAQ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E2EC-21EA-4F60-94E6-4D1EDA685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cheron Pro" pitchFamily="50" charset="0"/>
              </a:rPr>
              <a:t>Four pillars of accessibility (Gruskin, </a:t>
            </a:r>
            <a:r>
              <a:rPr lang="en-US" sz="2000" dirty="0" err="1">
                <a:latin typeface="Archeron Pro" pitchFamily="50" charset="0"/>
              </a:rPr>
              <a:t>Bogecho</a:t>
            </a:r>
            <a:r>
              <a:rPr lang="en-US" sz="2000" dirty="0">
                <a:latin typeface="Archeron Pro" pitchFamily="50" charset="0"/>
              </a:rPr>
              <a:t>, &amp; Ferguson 2010):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cheron Pro" pitchFamily="50" charset="0"/>
              </a:rPr>
              <a:t>Non-discrimination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cheron Pro" pitchFamily="50" charset="0"/>
              </a:rPr>
              <a:t>Physical Accessibility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cheron Pro" pitchFamily="50" charset="0"/>
              </a:rPr>
              <a:t>Affordability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cheron Pro" pitchFamily="50" charset="0"/>
              </a:rPr>
              <a:t>Access to Information</a:t>
            </a:r>
          </a:p>
          <a:p>
            <a:pPr marL="0" indent="0">
              <a:buNone/>
            </a:pPr>
            <a:r>
              <a:rPr lang="en-US" sz="2000" dirty="0">
                <a:latin typeface="Archeron Pro" pitchFamily="50" charset="0"/>
              </a:rPr>
              <a:t>Acceptability – culturally appropriate/culturally competent</a:t>
            </a:r>
          </a:p>
          <a:p>
            <a:pPr marL="0" indent="0">
              <a:buNone/>
            </a:pPr>
            <a:r>
              <a:rPr lang="en-US" sz="2000" dirty="0">
                <a:latin typeface="Archeron Pro" pitchFamily="50" charset="0"/>
              </a:rPr>
              <a:t>Quality – scientifically/medically appropriate and knowledgeable personnel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9398A-0159-4852-B228-774D4D64C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latin typeface="Archeron Pro" pitchFamily="50" charset="0"/>
              </a:rPr>
              <a:t>Variables of interest include:</a:t>
            </a:r>
          </a:p>
          <a:p>
            <a:r>
              <a:rPr lang="en-US" sz="1900" dirty="0">
                <a:latin typeface="Archeron Pro" pitchFamily="50" charset="0"/>
              </a:rPr>
              <a:t>Interpretation for services</a:t>
            </a:r>
          </a:p>
          <a:p>
            <a:r>
              <a:rPr lang="en-US" sz="1900" dirty="0">
                <a:latin typeface="Archeron Pro" pitchFamily="50" charset="0"/>
              </a:rPr>
              <a:t>Translated materials</a:t>
            </a:r>
          </a:p>
          <a:p>
            <a:r>
              <a:rPr lang="en-US" sz="1900" dirty="0">
                <a:latin typeface="Archeron Pro" pitchFamily="50" charset="0"/>
              </a:rPr>
              <a:t>Fee Model</a:t>
            </a:r>
          </a:p>
          <a:p>
            <a:r>
              <a:rPr lang="en-US" sz="1900" dirty="0">
                <a:latin typeface="Archeron Pro" pitchFamily="50" charset="0"/>
              </a:rPr>
              <a:t>Consent Model</a:t>
            </a:r>
          </a:p>
          <a:p>
            <a:r>
              <a:rPr lang="en-US" sz="1900" dirty="0">
                <a:latin typeface="Archeron Pro" pitchFamily="50" charset="0"/>
              </a:rPr>
              <a:t># providers</a:t>
            </a:r>
          </a:p>
          <a:p>
            <a:r>
              <a:rPr lang="en-US" sz="1900" dirty="0">
                <a:latin typeface="Archeron Pro" pitchFamily="50" charset="0"/>
              </a:rPr>
              <a:t>Private insurance acceptance</a:t>
            </a:r>
          </a:p>
          <a:p>
            <a:r>
              <a:rPr lang="en-US" sz="1900" dirty="0">
                <a:latin typeface="Archeron Pro" pitchFamily="50" charset="0"/>
              </a:rPr>
              <a:t>Medicare &amp; Medicaid acceptance</a:t>
            </a:r>
          </a:p>
          <a:p>
            <a:r>
              <a:rPr lang="en-US" sz="1900" dirty="0">
                <a:latin typeface="Archeron Pro" pitchFamily="50" charset="0"/>
              </a:rPr>
              <a:t>Trained &amp; Knowledgeable staff</a:t>
            </a:r>
          </a:p>
        </p:txBody>
      </p:sp>
    </p:spTree>
    <p:extLst>
      <p:ext uri="{BB962C8B-B14F-4D97-AF65-F5344CB8AC3E}">
        <p14:creationId xmlns:p14="http://schemas.microsoft.com/office/powerpoint/2010/main" val="26961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579D93-5D1C-4693-8EA5-C3EF589A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cheron Pro" pitchFamily="50" charset="0"/>
              </a:rPr>
              <a:t>References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4EFD0-BD90-4812-8527-7F685AC64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700" dirty="0">
                <a:effectLst/>
                <a:latin typeface="Archeron Pro" pitchFamily="50" charset="0"/>
              </a:rPr>
              <a:t>Gruskin, Sofia, Dina </a:t>
            </a:r>
            <a:r>
              <a:rPr lang="en-US" sz="1700" dirty="0" err="1">
                <a:effectLst/>
                <a:latin typeface="Archeron Pro" pitchFamily="50" charset="0"/>
              </a:rPr>
              <a:t>Bogecho</a:t>
            </a:r>
            <a:r>
              <a:rPr lang="en-US" sz="1700" dirty="0">
                <a:effectLst/>
                <a:latin typeface="Archeron Pro" pitchFamily="50" charset="0"/>
              </a:rPr>
              <a:t>, and Laura Ferguson. 2010. “‘Rights-Based Approaches’ to Health Policies and Programs: Articulations, Ambiguities, and Assessment.” </a:t>
            </a:r>
            <a:r>
              <a:rPr lang="en-US" sz="1700" i="1" dirty="0">
                <a:effectLst/>
                <a:latin typeface="Archeron Pro" pitchFamily="50" charset="0"/>
              </a:rPr>
              <a:t>Journal of Public Health Policy</a:t>
            </a:r>
            <a:r>
              <a:rPr lang="en-US" sz="1700" dirty="0">
                <a:effectLst/>
                <a:latin typeface="Archeron Pro" pitchFamily="50" charset="0"/>
              </a:rPr>
              <a:t> 31 (2): 129–45. </a:t>
            </a:r>
            <a:r>
              <a:rPr lang="en-US" sz="1700" dirty="0">
                <a:solidFill>
                  <a:schemeClr val="accent4"/>
                </a:solidFill>
                <a:effectLst/>
                <a:latin typeface="Archeron Pro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https://doi.org/10.1057/jphp.2010.7</a:t>
            </a:r>
            <a:r>
              <a:rPr lang="en-US" sz="1700" dirty="0">
                <a:effectLst/>
                <a:latin typeface="Archeron Pro" pitchFamily="50" charset="0"/>
              </a:rPr>
              <a:t>.</a:t>
            </a:r>
          </a:p>
          <a:p>
            <a:r>
              <a:rPr lang="en-US" sz="1700" dirty="0" err="1">
                <a:effectLst/>
                <a:latin typeface="Archeron Pro" pitchFamily="50" charset="0"/>
              </a:rPr>
              <a:t>Guagliardo</a:t>
            </a:r>
            <a:r>
              <a:rPr lang="en-US" sz="1700" dirty="0">
                <a:effectLst/>
                <a:latin typeface="Archeron Pro" pitchFamily="50" charset="0"/>
              </a:rPr>
              <a:t>, Mark F. 2004. “Spatial Accessibility of Primary Care: Concepts, Methods and Challenges.” </a:t>
            </a:r>
            <a:r>
              <a:rPr lang="en-US" sz="1700" i="1" dirty="0">
                <a:effectLst/>
                <a:latin typeface="Archeron Pro" pitchFamily="50" charset="0"/>
              </a:rPr>
              <a:t>International Journal of Health Geographics</a:t>
            </a:r>
            <a:r>
              <a:rPr lang="en-US" sz="1700" dirty="0">
                <a:effectLst/>
                <a:latin typeface="Archeron Pro" pitchFamily="50" charset="0"/>
              </a:rPr>
              <a:t>, 13.</a:t>
            </a:r>
          </a:p>
          <a:p>
            <a:r>
              <a:rPr lang="en-US" sz="1700" dirty="0">
                <a:effectLst/>
                <a:latin typeface="Archeron Pro" pitchFamily="50" charset="0"/>
              </a:rPr>
              <a:t>Luo, Wei. 2004. “Using a GIS-Based Floating Catchment Method to Assess Areas with Shortage of Physicians.” </a:t>
            </a:r>
            <a:r>
              <a:rPr lang="en-US" sz="1700" i="1" dirty="0">
                <a:effectLst/>
                <a:latin typeface="Archeron Pro" pitchFamily="50" charset="0"/>
              </a:rPr>
              <a:t>Health &amp; Place</a:t>
            </a:r>
            <a:r>
              <a:rPr lang="en-US" sz="1700" dirty="0">
                <a:effectLst/>
                <a:latin typeface="Archeron Pro" pitchFamily="50" charset="0"/>
              </a:rPr>
              <a:t> 10 (1): 1–11. </a:t>
            </a:r>
            <a:r>
              <a:rPr lang="en-US" sz="1700" dirty="0">
                <a:solidFill>
                  <a:schemeClr val="accent4"/>
                </a:solidFill>
                <a:effectLst/>
                <a:latin typeface="Archeron Pro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https://doi.org/10.1016/S1353-8292(02)00067-9</a:t>
            </a:r>
            <a:r>
              <a:rPr lang="en-US" sz="1700" dirty="0">
                <a:effectLst/>
                <a:latin typeface="Archeron Pro" pitchFamily="50" charset="0"/>
              </a:rPr>
              <a:t>.</a:t>
            </a:r>
          </a:p>
          <a:p>
            <a:r>
              <a:rPr lang="en-US" sz="1700" dirty="0">
                <a:effectLst/>
                <a:latin typeface="Archeron Pro" pitchFamily="50" charset="0"/>
              </a:rPr>
              <a:t>Luo, Wei, and Yi Qi. 2009. “An Enhanced Two-Step Floating Catchment Area (E2SFCA) Method for Measuring Spatial Accessibility to Primary Care Physicians.” </a:t>
            </a:r>
            <a:r>
              <a:rPr lang="en-US" sz="1700" i="1" dirty="0">
                <a:effectLst/>
                <a:latin typeface="Archeron Pro" pitchFamily="50" charset="0"/>
              </a:rPr>
              <a:t>Health &amp; Place</a:t>
            </a:r>
            <a:r>
              <a:rPr lang="en-US" sz="1700" dirty="0">
                <a:effectLst/>
                <a:latin typeface="Archeron Pro" pitchFamily="50" charset="0"/>
              </a:rPr>
              <a:t> 15 (4): 1100–1107. </a:t>
            </a:r>
            <a:r>
              <a:rPr lang="en-US" sz="1700" dirty="0">
                <a:solidFill>
                  <a:schemeClr val="accent4"/>
                </a:solidFill>
                <a:effectLst/>
                <a:latin typeface="Archeron Pro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https://doi.org/10.1016/j.healthplace.2009.06.002</a:t>
            </a:r>
            <a:r>
              <a:rPr lang="en-US" sz="1700" dirty="0">
                <a:effectLst/>
                <a:latin typeface="Archeron Pro" pitchFamily="50" charset="0"/>
              </a:rPr>
              <a:t>.</a:t>
            </a:r>
          </a:p>
          <a:p>
            <a:r>
              <a:rPr lang="en-US" sz="1700" dirty="0">
                <a:effectLst/>
                <a:latin typeface="Archeron Pro" pitchFamily="50" charset="0"/>
              </a:rPr>
              <a:t>“Mapping the Margins: Intersectionality, Identity Politics, and Violence against Women of Color.” 2021. </a:t>
            </a:r>
            <a:r>
              <a:rPr lang="en-US" sz="1700" i="1" dirty="0">
                <a:effectLst/>
                <a:latin typeface="Archeron Pro" pitchFamily="50" charset="0"/>
              </a:rPr>
              <a:t>STANFORD LAW REVIEW</a:t>
            </a:r>
            <a:r>
              <a:rPr lang="en-US" sz="1700" dirty="0">
                <a:effectLst/>
                <a:latin typeface="Archeron Pro" pitchFamily="50" charset="0"/>
              </a:rPr>
              <a:t> 43: 60.</a:t>
            </a:r>
          </a:p>
          <a:p>
            <a:r>
              <a:rPr lang="en-US" sz="1700" dirty="0">
                <a:effectLst/>
                <a:latin typeface="Archeron Pro" pitchFamily="50" charset="0"/>
              </a:rPr>
              <a:t>Wan, </a:t>
            </a:r>
            <a:r>
              <a:rPr lang="en-US" sz="1700" dirty="0" err="1">
                <a:effectLst/>
                <a:latin typeface="Archeron Pro" pitchFamily="50" charset="0"/>
              </a:rPr>
              <a:t>Neng</a:t>
            </a:r>
            <a:r>
              <a:rPr lang="en-US" sz="1700" dirty="0">
                <a:effectLst/>
                <a:latin typeface="Archeron Pro" pitchFamily="50" charset="0"/>
              </a:rPr>
              <a:t>, Bin Zou, and Troy Sternberg. 2012. “A Three-Step Floating Catchment Area Method for Analyzing Spatial Access to Health Services.” </a:t>
            </a:r>
            <a:r>
              <a:rPr lang="en-US" sz="1700" i="1" dirty="0">
                <a:effectLst/>
                <a:latin typeface="Archeron Pro" pitchFamily="50" charset="0"/>
              </a:rPr>
              <a:t>International Journal of Geographical Information Science</a:t>
            </a:r>
            <a:r>
              <a:rPr lang="en-US" sz="1700" dirty="0">
                <a:effectLst/>
                <a:latin typeface="Archeron Pro" pitchFamily="50" charset="0"/>
              </a:rPr>
              <a:t> 26 (6): 1073–89. </a:t>
            </a:r>
            <a:r>
              <a:rPr lang="en-US" sz="1700" dirty="0">
                <a:solidFill>
                  <a:schemeClr val="accent4"/>
                </a:solidFill>
                <a:effectLst/>
                <a:latin typeface="Archeron Pro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https://doi.org/10.1080/13658816.2011.624987</a:t>
            </a:r>
            <a:r>
              <a:rPr lang="en-US" sz="1700" dirty="0">
                <a:effectLst/>
                <a:latin typeface="Archeron Pro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40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CE6B45-E5E9-419C-B064-E7C26474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6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rcheron Pro Medium" pitchFamily="50" charset="0"/>
              </a:rPr>
              <a:t>Do trans people travel further to access GAHT than their nearest available provider? And if so, what might influence that decision to travel?</a:t>
            </a:r>
          </a:p>
        </p:txBody>
      </p:sp>
    </p:spTree>
    <p:extLst>
      <p:ext uri="{BB962C8B-B14F-4D97-AF65-F5344CB8AC3E}">
        <p14:creationId xmlns:p14="http://schemas.microsoft.com/office/powerpoint/2010/main" val="203476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8ED2-7AF2-4BFE-8B3A-7C56847C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Archeron Pro" pitchFamily="50" charset="0"/>
              </a:rPr>
              <a:t>Why Transgender Healthcare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6D66-4460-4CD2-B1EF-ADFDEAF1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Archeron Pro" pitchFamily="50" charset="0"/>
              </a:rPr>
              <a:t>‘a person whose gender identity differs from the sex they were assigned at birth’ (Stryker 2008)</a:t>
            </a:r>
          </a:p>
          <a:p>
            <a:r>
              <a:rPr lang="en-US" sz="2400" dirty="0">
                <a:latin typeface="Archeron Pro" pitchFamily="50" charset="0"/>
              </a:rPr>
              <a:t>May or may not transition through the use of gender-affirming hormone therapy (GAHT)</a:t>
            </a:r>
          </a:p>
          <a:p>
            <a:r>
              <a:rPr lang="en-US" sz="2400" dirty="0">
                <a:latin typeface="Archeron Pro" pitchFamily="50" charset="0"/>
              </a:rPr>
              <a:t>Using exogenous sex-linked hormones in various forms to achieve desired effects, or ‘gender affirmation’ </a:t>
            </a:r>
          </a:p>
          <a:p>
            <a:r>
              <a:rPr lang="en-US" sz="2400" dirty="0">
                <a:latin typeface="Archeron Pro" pitchFamily="50" charset="0"/>
              </a:rPr>
              <a:t>My study focuses only on GAHT for adults because it’s routine care and can be consented to by the care seeker</a:t>
            </a:r>
          </a:p>
          <a:p>
            <a:r>
              <a:rPr lang="en-US" sz="2400" dirty="0">
                <a:latin typeface="Archeron Pro" pitchFamily="50" charset="0"/>
              </a:rPr>
              <a:t>Different from ‘trans-affirming,’ ‘gender-affirming,’ and ‘culturally competent’ care</a:t>
            </a:r>
          </a:p>
        </p:txBody>
      </p:sp>
    </p:spTree>
    <p:extLst>
      <p:ext uri="{BB962C8B-B14F-4D97-AF65-F5344CB8AC3E}">
        <p14:creationId xmlns:p14="http://schemas.microsoft.com/office/powerpoint/2010/main" val="226937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1A3A-76C1-4448-979A-A1D06B61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Archeron Pro" pitchFamily="50" charset="0"/>
              </a:rPr>
              <a:t>Intersectionality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DB99-248D-4A7E-A95C-2A9CA74E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 err="1">
                <a:latin typeface="Archeron Pro" pitchFamily="50" charset="0"/>
              </a:rPr>
              <a:t>Kimberl</a:t>
            </a:r>
            <a:r>
              <a:rPr lang="fr-FR" sz="2400" dirty="0">
                <a:latin typeface="Archeron Pro" pitchFamily="50" charset="0"/>
              </a:rPr>
              <a:t>é </a:t>
            </a:r>
            <a:r>
              <a:rPr lang="en-US" sz="2400" dirty="0">
                <a:latin typeface="Archeron Pro" pitchFamily="50" charset="0"/>
              </a:rPr>
              <a:t>Crenshaw (1989) writes about the specificity of Black women’s experiences and how they can’t be parsed</a:t>
            </a:r>
          </a:p>
          <a:p>
            <a:r>
              <a:rPr lang="en-US" sz="2400" dirty="0">
                <a:latin typeface="Archeron Pro" pitchFamily="50" charset="0"/>
              </a:rPr>
              <a:t>Intersectionality is about the simultaneity of race and gender as axes which privilege some by oppressing others</a:t>
            </a:r>
          </a:p>
          <a:p>
            <a:r>
              <a:rPr lang="en-US" sz="2400" dirty="0">
                <a:latin typeface="Archeron Pro" pitchFamily="50" charset="0"/>
              </a:rPr>
              <a:t>Similarly, this means we can’t simply ‘add and stir’</a:t>
            </a:r>
          </a:p>
          <a:p>
            <a:r>
              <a:rPr lang="en-US" sz="2400" dirty="0">
                <a:latin typeface="Archeron Pro" pitchFamily="50" charset="0"/>
              </a:rPr>
              <a:t>We also cannot treat Blackness, or racialization in general as a covariate </a:t>
            </a:r>
          </a:p>
          <a:p>
            <a:r>
              <a:rPr lang="en-US" sz="2400" dirty="0">
                <a:latin typeface="Archeron Pro" pitchFamily="50" charset="0"/>
              </a:rPr>
              <a:t>Statistics and reporting health outcomes rely on comparison </a:t>
            </a:r>
          </a:p>
          <a:p>
            <a:r>
              <a:rPr lang="en-US" sz="2400" dirty="0">
                <a:latin typeface="Archeron Pro" pitchFamily="50" charset="0"/>
              </a:rPr>
              <a:t>The experiences of the majority become codified as ‘neutral’ rates against which we measure – think ‘relative risk’ and ‘rate ratios’</a:t>
            </a:r>
          </a:p>
          <a:p>
            <a:r>
              <a:rPr lang="en-US" sz="2400" dirty="0">
                <a:latin typeface="Archeron Pro" pitchFamily="50" charset="0"/>
              </a:rPr>
              <a:t>So how can we capture intersectional experiences with healthcare and health outcomes otherwise?</a:t>
            </a:r>
          </a:p>
        </p:txBody>
      </p:sp>
    </p:spTree>
    <p:extLst>
      <p:ext uri="{BB962C8B-B14F-4D97-AF65-F5344CB8AC3E}">
        <p14:creationId xmlns:p14="http://schemas.microsoft.com/office/powerpoint/2010/main" val="29098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8ED2-7AF2-4BFE-8B3A-7C56847C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Archeron Pro" pitchFamily="50" charset="0"/>
              </a:rPr>
              <a:t>Health and Human Rights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6D66-4460-4CD2-B1EF-ADFDEAF1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latin typeface="Archeron Pro" pitchFamily="50" charset="0"/>
              </a:rPr>
              <a:t>Health is a fundamental human right (Universal Declaration of Human Rights; International Covenant on Economic, Social, &amp; Cultural Rights)</a:t>
            </a:r>
          </a:p>
          <a:p>
            <a:r>
              <a:rPr lang="en-US" sz="2400" dirty="0">
                <a:latin typeface="Archeron Pro" pitchFamily="50" charset="0"/>
              </a:rPr>
              <a:t>General comment no. 14 on Article 22 of the right to health from ICESCR outlines a framework called AAAQs</a:t>
            </a:r>
          </a:p>
          <a:p>
            <a:r>
              <a:rPr lang="en-US" sz="2400" dirty="0">
                <a:latin typeface="Archeron Pro" pitchFamily="50" charset="0"/>
              </a:rPr>
              <a:t>Quantitative models for AAAQ are limited, and literature on ‘accessibility’ within medical geography and spatial epidemiology is often better described as ‘availability’</a:t>
            </a:r>
          </a:p>
          <a:p>
            <a:r>
              <a:rPr lang="en-US" sz="2400" dirty="0">
                <a:latin typeface="Archeron Pro" pitchFamily="50" charset="0"/>
              </a:rPr>
              <a:t>AAAQ framework is a meaningful way to incorporate other indicators of health and well-being for which health systems are responsible to promote and protect the right to health</a:t>
            </a:r>
          </a:p>
        </p:txBody>
      </p:sp>
    </p:spTree>
    <p:extLst>
      <p:ext uri="{BB962C8B-B14F-4D97-AF65-F5344CB8AC3E}">
        <p14:creationId xmlns:p14="http://schemas.microsoft.com/office/powerpoint/2010/main" val="117865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DEC9C-8873-432F-B931-60CEB4ED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cheron Pro" pitchFamily="50" charset="0"/>
              </a:rPr>
              <a:t>GAHT Provider Database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75B4D6"/>
          </a:solidFill>
          <a:ln>
            <a:solidFill>
              <a:srgbClr val="75B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EE29-017B-430F-A37A-E17793CC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cheron Pro" pitchFamily="50" charset="0"/>
              </a:rPr>
              <a:t>Need a validated, spatially-enabled, national database of GAHT providers</a:t>
            </a:r>
          </a:p>
          <a:p>
            <a:r>
              <a:rPr lang="en-US" sz="2200" dirty="0">
                <a:latin typeface="Archeron Pro" pitchFamily="50" charset="0"/>
              </a:rPr>
              <a:t>“mixed methods” </a:t>
            </a:r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 web scraping and web crawling + geoparsing  amalgamation of existing databases  verification through publicly available information</a:t>
            </a:r>
          </a:p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Needs to match my demographic data (Which is only 18+) and pediatric care out of scope</a:t>
            </a:r>
            <a:endParaRPr lang="en-US" sz="2200" dirty="0">
              <a:latin typeface="Archeron Pro" pitchFamily="50" charset="0"/>
            </a:endParaRPr>
          </a:p>
          <a:p>
            <a:r>
              <a:rPr lang="en-US" sz="2200" dirty="0">
                <a:latin typeface="Archeron Pro" pitchFamily="50" charset="0"/>
                <a:sym typeface="Wingdings" panose="05000000000000000000" pitchFamily="2" charset="2"/>
              </a:rPr>
              <a:t>Veterans Affairs, Student Health Centers, Adolescent/Children’s centers, HIV+ only programs, and facilities only working with transmasculine patients were removed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9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3DEC9C-8873-432F-B931-60CEB4ED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rcheron Pro" pitchFamily="50" charset="0"/>
              </a:rPr>
              <a:t>GAHT Provider Database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955CF7-06AE-45A4-9198-8B654EE50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334440"/>
              </p:ext>
            </p:extLst>
          </p:nvPr>
        </p:nvGraphicFramePr>
        <p:xfrm>
          <a:off x="5010742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78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DEC9C-8873-432F-B931-60CEB4ED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cheron Pro" pitchFamily="50" charset="0"/>
              </a:rPr>
              <a:t>Demographic Data – United States Transgender Survey (2015)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EE29-017B-430F-A37A-E17793CC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cheron Pro" pitchFamily="50" charset="0"/>
              </a:rPr>
              <a:t>Largest formal survey of transgender people with 27,000+ observations</a:t>
            </a:r>
          </a:p>
          <a:p>
            <a:r>
              <a:rPr lang="en-US" sz="2200" dirty="0">
                <a:latin typeface="Archeron Pro" pitchFamily="50" charset="0"/>
              </a:rPr>
              <a:t>Includes self-reported zip codes</a:t>
            </a:r>
          </a:p>
          <a:p>
            <a:r>
              <a:rPr lang="en-US" sz="2200" dirty="0">
                <a:latin typeface="Archeron Pro" pitchFamily="50" charset="0"/>
              </a:rPr>
              <a:t>Nearly 80% white, skews younger and more educated</a:t>
            </a:r>
          </a:p>
          <a:p>
            <a:r>
              <a:rPr lang="en-US" sz="2200" dirty="0">
                <a:latin typeface="Archeron Pro" pitchFamily="50" charset="0"/>
              </a:rPr>
              <a:t>USTS team built in demographic weights (modeled after US Census) to ‘correct’ the data to match expected racial and ethnic proportions </a:t>
            </a:r>
          </a:p>
          <a:p>
            <a:r>
              <a:rPr lang="en-US" sz="2200" dirty="0">
                <a:latin typeface="Archeron Pro" pitchFamily="50" charset="0"/>
              </a:rPr>
              <a:t>Cannot correct for lack of representativeness and point to the need for better recruitment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5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324A4BE-2F54-4293-A576-A96EDE56A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D6358-AD8F-4007-86D9-372F8D896101}"/>
              </a:ext>
            </a:extLst>
          </p:cNvPr>
          <p:cNvSpPr txBox="1"/>
          <p:nvPr/>
        </p:nvSpPr>
        <p:spPr>
          <a:xfrm>
            <a:off x="390525" y="2305050"/>
            <a:ext cx="3895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cheron Pro" pitchFamily="50" charset="0"/>
              </a:rPr>
              <a:t>GAHT Provider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cheron Pro" pitchFamily="50" charset="0"/>
              </a:rPr>
              <a:t>921 unique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cheron Pro" pitchFamily="50" charset="0"/>
              </a:rPr>
              <a:t>Top 3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eron Pro" pitchFamily="50" charset="0"/>
              </a:rPr>
              <a:t>California – 133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eron Pro" pitchFamily="50" charset="0"/>
              </a:rPr>
              <a:t>Washington – 59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eron Pro" pitchFamily="50" charset="0"/>
              </a:rPr>
              <a:t>New York - 48</a:t>
            </a:r>
          </a:p>
        </p:txBody>
      </p:sp>
    </p:spTree>
    <p:extLst>
      <p:ext uri="{BB962C8B-B14F-4D97-AF65-F5344CB8AC3E}">
        <p14:creationId xmlns:p14="http://schemas.microsoft.com/office/powerpoint/2010/main" val="15300221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3B5"/>
      </a:accent1>
      <a:accent2>
        <a:srgbClr val="896FC6"/>
      </a:accent2>
      <a:accent3>
        <a:srgbClr val="A5A5A5"/>
      </a:accent3>
      <a:accent4>
        <a:srgbClr val="75B4D6"/>
      </a:accent4>
      <a:accent5>
        <a:srgbClr val="7F7F7F"/>
      </a:accent5>
      <a:accent6>
        <a:srgbClr val="D9E2F3"/>
      </a:accent6>
      <a:hlink>
        <a:srgbClr val="FF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1190</Words>
  <Application>Microsoft Office PowerPoint</Application>
  <PresentationFormat>Widescreen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Archeron Pro</vt:lpstr>
      <vt:lpstr>Archeron Pro Light</vt:lpstr>
      <vt:lpstr>Archeron Pro Medium</vt:lpstr>
      <vt:lpstr>Arial</vt:lpstr>
      <vt:lpstr>Calibri</vt:lpstr>
      <vt:lpstr>Calibri Light</vt:lpstr>
      <vt:lpstr>1_Office Theme</vt:lpstr>
      <vt:lpstr>A Human Rights-based Approach to Measuring Geographic Access to and Availability of Transgender Healthcare</vt:lpstr>
      <vt:lpstr>Do trans people travel further to access GAHT than their nearest available provider? And if so, what might influence that decision to travel?</vt:lpstr>
      <vt:lpstr>Why Transgender Healthcare</vt:lpstr>
      <vt:lpstr>Intersectionality</vt:lpstr>
      <vt:lpstr>Health and Human Rights</vt:lpstr>
      <vt:lpstr>GAHT Provider Database</vt:lpstr>
      <vt:lpstr>GAHT Provider Database</vt:lpstr>
      <vt:lpstr>Demographic Data – United States Transgender Survey (2015)</vt:lpstr>
      <vt:lpstr>PowerPoint Presentation</vt:lpstr>
      <vt:lpstr>Methods</vt:lpstr>
      <vt:lpstr>Results</vt:lpstr>
      <vt:lpstr>PowerPoint Presentation</vt:lpstr>
      <vt:lpstr>PowerPoint Presentation</vt:lpstr>
      <vt:lpstr>PowerPoint Presentation</vt:lpstr>
      <vt:lpstr>PowerPoint Presentation</vt:lpstr>
      <vt:lpstr>Accessibility in Medical Geography</vt:lpstr>
      <vt:lpstr>Modeling Accessibility via AAAQ framework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Human Rights-based Approach to Measuring Geographic Access to and Availability of Transgender Healthcare </dc:title>
  <dc:creator>Avery Everhart</dc:creator>
  <cp:lastModifiedBy>Avery Everhart</cp:lastModifiedBy>
  <cp:revision>28</cp:revision>
  <dcterms:created xsi:type="dcterms:W3CDTF">2021-04-07T23:11:57Z</dcterms:created>
  <dcterms:modified xsi:type="dcterms:W3CDTF">2021-04-09T21:43:13Z</dcterms:modified>
</cp:coreProperties>
</file>