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60" r:id="rId3"/>
    <p:sldId id="277" r:id="rId4"/>
    <p:sldId id="258" r:id="rId5"/>
    <p:sldId id="279" r:id="rId6"/>
    <p:sldId id="261" r:id="rId7"/>
    <p:sldId id="259" r:id="rId8"/>
    <p:sldId id="262" r:id="rId9"/>
    <p:sldId id="264" r:id="rId10"/>
    <p:sldId id="263" r:id="rId11"/>
    <p:sldId id="265" r:id="rId12"/>
    <p:sldId id="267" r:id="rId13"/>
    <p:sldId id="269" r:id="rId14"/>
    <p:sldId id="270" r:id="rId15"/>
    <p:sldId id="271" r:id="rId16"/>
    <p:sldId id="272" r:id="rId17"/>
    <p:sldId id="278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29220717913858"/>
          <c:y val="0.1388888888888889"/>
          <c:w val="0.72357578504125841"/>
          <c:h val="0.6758544070880029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Covid19analysis!$A$2</c:f>
              <c:strCache>
                <c:ptCount val="1"/>
                <c:pt idx="0">
                  <c:v>NewCases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Covid19analysis!$B$1:$E$1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Covid19analysis!$B$2:$E$2</c:f>
              <c:numCache>
                <c:formatCode>General</c:formatCode>
                <c:ptCount val="4"/>
                <c:pt idx="0">
                  <c:v>3604</c:v>
                </c:pt>
                <c:pt idx="1">
                  <c:v>156291</c:v>
                </c:pt>
                <c:pt idx="2">
                  <c:v>599493</c:v>
                </c:pt>
                <c:pt idx="3">
                  <c:v>996570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5-40C7-A26F-B08D576C0008}"/>
            </c:ext>
          </c:extLst>
        </c:ser>
        <c:ser>
          <c:idx val="1"/>
          <c:order val="1"/>
          <c:tx>
            <c:strRef>
              <c:f>Covid19analysis!$A$3</c:f>
              <c:strCache>
                <c:ptCount val="1"/>
                <c:pt idx="0">
                  <c:v>TotalCases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Covid19analysis!$B$1:$E$1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Covid19analysis!$B$3:$E$3</c:f>
              <c:numCache>
                <c:formatCode>General</c:formatCode>
                <c:ptCount val="4"/>
                <c:pt idx="0">
                  <c:v>3604</c:v>
                </c:pt>
                <c:pt idx="1">
                  <c:v>159895</c:v>
                </c:pt>
                <c:pt idx="2">
                  <c:v>759388</c:v>
                </c:pt>
                <c:pt idx="3">
                  <c:v>1755958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E5-40C7-A26F-B08D576C0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127727"/>
        <c:axId val="464171823"/>
        <c:axId val="554475839"/>
      </c:bar3DChart>
      <c:catAx>
        <c:axId val="464127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71823"/>
        <c:crosses val="autoZero"/>
        <c:auto val="1"/>
        <c:lblAlgn val="ctr"/>
        <c:lblOffset val="100"/>
        <c:noMultiLvlLbl val="0"/>
      </c:catAx>
      <c:valAx>
        <c:axId val="46417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27727"/>
        <c:crosses val="autoZero"/>
        <c:crossBetween val="between"/>
      </c:valAx>
      <c:serAx>
        <c:axId val="55447583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7182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/>
              <a:pPr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49E7-E5FE-423C-8882-54A2E5353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2492" y="1563757"/>
            <a:ext cx="9045351" cy="1965503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</a:pP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Geostatistical Analysis on COVID-19 Cumulative Confirmed Case and Fatality Based on County Level of Texas</a:t>
            </a: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sz="2700" b="1" kern="100" dirty="0"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700" b="1" kern="100" dirty="0">
              <a:latin typeface="Arial Black" panose="020B0A0402010202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C07C1-5CA8-429F-ACE4-76F5EB5D0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729986"/>
            <a:ext cx="8637072" cy="97762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>
                <a:latin typeface="Arial Nova Cond" panose="020B0506020202020204" pitchFamily="34" charset="0"/>
              </a:rPr>
              <a:t>Session:  Spatial context, Human activities and space-time transmission of COVID-19</a:t>
            </a:r>
          </a:p>
          <a:p>
            <a:pPr algn="ctr"/>
            <a:r>
              <a:rPr lang="en-US" dirty="0"/>
              <a:t>BY Xiu Wu   4/7/2021</a:t>
            </a:r>
          </a:p>
        </p:txBody>
      </p:sp>
    </p:spTree>
    <p:extLst>
      <p:ext uri="{BB962C8B-B14F-4D97-AF65-F5344CB8AC3E}">
        <p14:creationId xmlns:p14="http://schemas.microsoft.com/office/powerpoint/2010/main" val="244066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3D36-7212-4322-85BB-F9F29E2C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914400"/>
            <a:ext cx="9605635" cy="949794"/>
          </a:xfrm>
        </p:spPr>
        <p:txBody>
          <a:bodyPr/>
          <a:lstStyle/>
          <a:p>
            <a:r>
              <a:rPr lang="en-US" dirty="0"/>
              <a:t>Selection of explanatory 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46FA8-DD83-4644-A239-791B349E9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7344"/>
            <a:ext cx="4645152" cy="344213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Principal Component Analysis (PCA)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119AA0-5B53-43A2-85A0-80FBE67E01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8013311"/>
              </p:ext>
            </p:extLst>
          </p:nvPr>
        </p:nvGraphicFramePr>
        <p:xfrm>
          <a:off x="1501087" y="2576943"/>
          <a:ext cx="9083786" cy="3442130"/>
        </p:xfrm>
        <a:graphic>
          <a:graphicData uri="http://schemas.openxmlformats.org/drawingml/2006/table">
            <a:tbl>
              <a:tblPr firstRow="1" firstCol="1" bandRow="1"/>
              <a:tblGrid>
                <a:gridCol w="484080">
                  <a:extLst>
                    <a:ext uri="{9D8B030D-6E8A-4147-A177-3AD203B41FA5}">
                      <a16:colId xmlns:a16="http://schemas.microsoft.com/office/drawing/2014/main" val="4070097298"/>
                    </a:ext>
                  </a:extLst>
                </a:gridCol>
                <a:gridCol w="1961477">
                  <a:extLst>
                    <a:ext uri="{9D8B030D-6E8A-4147-A177-3AD203B41FA5}">
                      <a16:colId xmlns:a16="http://schemas.microsoft.com/office/drawing/2014/main" val="1871582129"/>
                    </a:ext>
                  </a:extLst>
                </a:gridCol>
                <a:gridCol w="2354982">
                  <a:extLst>
                    <a:ext uri="{9D8B030D-6E8A-4147-A177-3AD203B41FA5}">
                      <a16:colId xmlns:a16="http://schemas.microsoft.com/office/drawing/2014/main" val="2953653841"/>
                    </a:ext>
                  </a:extLst>
                </a:gridCol>
                <a:gridCol w="2266417">
                  <a:extLst>
                    <a:ext uri="{9D8B030D-6E8A-4147-A177-3AD203B41FA5}">
                      <a16:colId xmlns:a16="http://schemas.microsoft.com/office/drawing/2014/main" val="1490729017"/>
                    </a:ext>
                  </a:extLst>
                </a:gridCol>
                <a:gridCol w="2016830">
                  <a:extLst>
                    <a:ext uri="{9D8B030D-6E8A-4147-A177-3AD203B41FA5}">
                      <a16:colId xmlns:a16="http://schemas.microsoft.com/office/drawing/2014/main" val="306465134"/>
                    </a:ext>
                  </a:extLst>
                </a:gridCol>
              </a:tblGrid>
              <a:tr h="43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Items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2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3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 4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76495"/>
                  </a:ext>
                </a:extLst>
              </a:tr>
              <a:tr h="8605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102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 and hospitalization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Factor1(THB, POD, TP)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Factor1(THB, POD, TP)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Factor1(THB, POD, TP)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32421363"/>
                  </a:ext>
                </a:extLst>
              </a:tr>
              <a:tr h="43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102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structure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Factor2(P59, P80)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Factor2(P59, P80)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Factor4(P59, P80)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693140"/>
                  </a:ext>
                </a:extLst>
              </a:tr>
              <a:tr h="43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102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 quality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Factor3(TPE, AQI)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Factor5(AQI)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904436"/>
                  </a:ext>
                </a:extLst>
              </a:tr>
              <a:tr h="43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102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Economic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Factor4(PCI, UEM)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Factor4(PCI, UEM)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Factor2(PCI, UEM)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051427"/>
                  </a:ext>
                </a:extLst>
              </a:tr>
              <a:tr h="43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102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Natural supply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Factor5(LA)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Factor3(LA)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Factor3(PCN, LA)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543514"/>
                  </a:ext>
                </a:extLst>
              </a:tr>
              <a:tr h="430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1020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Medical supply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Factor6(BPC)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Factor5(BPC)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5580" marR="55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097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056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4F6C-5F18-4E23-96A7-A97D4772E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OLS &amp; GWR</a:t>
            </a:r>
          </a:p>
        </p:txBody>
      </p:sp>
      <p:pic>
        <p:nvPicPr>
          <p:cNvPr id="10" name="Content Placeholder 9" descr="Table&#10;&#10;Description automatically generated">
            <a:extLst>
              <a:ext uri="{FF2B5EF4-FFF2-40B4-BE49-F238E27FC236}">
                <a16:creationId xmlns:a16="http://schemas.microsoft.com/office/drawing/2014/main" id="{63005F44-034C-4ADD-8D35-D0A0B423C3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7855" y="1864194"/>
            <a:ext cx="5153890" cy="4188917"/>
          </a:xfrm>
          <a:ln w="15875">
            <a:solidFill>
              <a:schemeClr val="accent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464AC8-3CA4-401A-A6B8-971EF4314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216" y="2100470"/>
            <a:ext cx="3219766" cy="3385930"/>
          </a:xfrm>
        </p:spPr>
        <p:txBody>
          <a:bodyPr/>
          <a:lstStyle/>
          <a:p>
            <a:r>
              <a:rPr lang="en-US" dirty="0"/>
              <a:t>GWR is superior to OLS for each parameter.</a:t>
            </a:r>
          </a:p>
          <a:p>
            <a:r>
              <a:rPr lang="en-US" dirty="0"/>
              <a:t>GWR models pass T test and F test.</a:t>
            </a:r>
          </a:p>
          <a:p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609545-7E94-934F-87D8-50C18724529B}"/>
              </a:ext>
            </a:extLst>
          </p:cNvPr>
          <p:cNvSpPr/>
          <p:nvPr/>
        </p:nvSpPr>
        <p:spPr>
          <a:xfrm>
            <a:off x="9500839" y="2207941"/>
            <a:ext cx="490654" cy="178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926EFA3-F5C1-6F45-96F1-7A16AB4870D7}"/>
              </a:ext>
            </a:extLst>
          </p:cNvPr>
          <p:cNvSpPr/>
          <p:nvPr/>
        </p:nvSpPr>
        <p:spPr>
          <a:xfrm>
            <a:off x="9523141" y="3534936"/>
            <a:ext cx="490654" cy="178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37E926D-6EA9-3A4F-BF56-316FD42E1DFB}"/>
              </a:ext>
            </a:extLst>
          </p:cNvPr>
          <p:cNvSpPr/>
          <p:nvPr/>
        </p:nvSpPr>
        <p:spPr>
          <a:xfrm>
            <a:off x="9500839" y="4917688"/>
            <a:ext cx="490654" cy="1784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9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C07CA-89E9-4B40-8997-B504D768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48031"/>
          </a:xfrm>
        </p:spPr>
        <p:txBody>
          <a:bodyPr/>
          <a:lstStyle/>
          <a:p>
            <a:r>
              <a:rPr lang="en-US" dirty="0"/>
              <a:t>GWR Result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A8A6C-1DBD-4B3E-8B5E-308F8055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275" y="2166521"/>
            <a:ext cx="2080125" cy="2763520"/>
          </a:xfrm>
          <a:ln w="158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and hospitalization(THB, POD, TP) are fixed.</a:t>
            </a:r>
            <a:endParaRPr lang="en-US" sz="20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dirty="0"/>
              <a:t>Positively related to CC.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El Paso, Odessa, Midland, and Randall (73counties) are 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 the most severe areas.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57DD004-054E-46CC-AC9C-ED7CA45F50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86" y="2166520"/>
            <a:ext cx="2596981" cy="276352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C2B4A85-A358-4112-8155-73D47B32069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53" y="2166520"/>
            <a:ext cx="2438400" cy="276352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615A0C4-DD52-4CDD-8B2B-1B5FB36D80D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39" y="2166520"/>
            <a:ext cx="2577986" cy="2763520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B970BB-25F3-46C2-BBA5-EFC77426B2EE}"/>
              </a:ext>
            </a:extLst>
          </p:cNvPr>
          <p:cNvSpPr txBox="1"/>
          <p:nvPr/>
        </p:nvSpPr>
        <p:spPr>
          <a:xfrm>
            <a:off x="6253216" y="5098473"/>
            <a:ext cx="20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Season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E007F-9622-435E-BD48-63A3740EB3A5}"/>
              </a:ext>
            </a:extLst>
          </p:cNvPr>
          <p:cNvSpPr txBox="1"/>
          <p:nvPr/>
        </p:nvSpPr>
        <p:spPr>
          <a:xfrm>
            <a:off x="3544814" y="5098473"/>
            <a:ext cx="20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Season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B7D0F7-35B5-4681-9C33-DB1F5E1398CD}"/>
              </a:ext>
            </a:extLst>
          </p:cNvPr>
          <p:cNvSpPr txBox="1"/>
          <p:nvPr/>
        </p:nvSpPr>
        <p:spPr>
          <a:xfrm>
            <a:off x="8742670" y="5098473"/>
            <a:ext cx="20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Season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1C4674-74B7-4DE8-8A95-9F22C4AE6E6F}"/>
              </a:ext>
            </a:extLst>
          </p:cNvPr>
          <p:cNvSpPr txBox="1"/>
          <p:nvPr/>
        </p:nvSpPr>
        <p:spPr>
          <a:xfrm>
            <a:off x="3544814" y="5098928"/>
            <a:ext cx="20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Season</a:t>
            </a:r>
          </a:p>
        </p:txBody>
      </p:sp>
    </p:spTree>
    <p:extLst>
      <p:ext uri="{BB962C8B-B14F-4D97-AF65-F5344CB8AC3E}">
        <p14:creationId xmlns:p14="http://schemas.microsoft.com/office/powerpoint/2010/main" val="336924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EE61-8F1A-4D3E-AEB3-02AAC017E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GWR Result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2333-8DEA-40FD-A3CC-4CB70804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2015733"/>
            <a:ext cx="2057488" cy="3223018"/>
          </a:xfrm>
        </p:spPr>
        <p:txBody>
          <a:bodyPr>
            <a:normAutofit lnSpcReduction="1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 structures (P59,P80) are positively stable impacts on CC.</a:t>
            </a:r>
          </a:p>
          <a:p>
            <a:pPr marL="0">
              <a:spcBef>
                <a:spcPts val="0"/>
              </a:spcBef>
            </a:pP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polarization</a:t>
            </a:r>
            <a:r>
              <a:rPr lang="en-US" b="0" i="0" dirty="0">
                <a:effectLst/>
                <a:latin typeface="Helvetica Neue"/>
              </a:rPr>
              <a:t> in two opposite aspects is extended.</a:t>
            </a: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0AED98B-AD94-4480-AA9C-314DB17867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45" y="2197375"/>
            <a:ext cx="2810663" cy="285973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E2DBA17-9D77-4B30-A4C4-1EBE6C869E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22" y="2197375"/>
            <a:ext cx="2647950" cy="285973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8CA53AF-A224-4B48-BFD9-BBE676F3BFA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43" y="2197375"/>
            <a:ext cx="2647950" cy="285973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F67EB2-36CD-432C-928E-BAB63AB5DFE4}"/>
              </a:ext>
            </a:extLst>
          </p:cNvPr>
          <p:cNvSpPr txBox="1"/>
          <p:nvPr/>
        </p:nvSpPr>
        <p:spPr>
          <a:xfrm>
            <a:off x="3816064" y="5057109"/>
            <a:ext cx="20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Season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99C4B7-E2FE-4B10-958C-6849EE994F67}"/>
              </a:ext>
            </a:extLst>
          </p:cNvPr>
          <p:cNvSpPr txBox="1"/>
          <p:nvPr/>
        </p:nvSpPr>
        <p:spPr>
          <a:xfrm>
            <a:off x="6801591" y="5057109"/>
            <a:ext cx="20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Season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38872F-7DF3-441C-9123-EE31D2224569}"/>
              </a:ext>
            </a:extLst>
          </p:cNvPr>
          <p:cNvSpPr txBox="1"/>
          <p:nvPr/>
        </p:nvSpPr>
        <p:spPr>
          <a:xfrm>
            <a:off x="9557855" y="5057109"/>
            <a:ext cx="20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Season</a:t>
            </a:r>
          </a:p>
        </p:txBody>
      </p:sp>
    </p:spTree>
    <p:extLst>
      <p:ext uri="{BB962C8B-B14F-4D97-AF65-F5344CB8AC3E}">
        <p14:creationId xmlns:p14="http://schemas.microsoft.com/office/powerpoint/2010/main" val="274467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7CBE-464E-4191-BAD8-8F6B9D4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GWR Result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3162D-8850-4D77-B007-807065E4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2864709" cy="3450613"/>
          </a:xfrm>
        </p:spPr>
        <p:txBody>
          <a:bodyPr>
            <a:normAutofit/>
          </a:bodyPr>
          <a:lstStyle/>
          <a:p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Air quality </a:t>
            </a:r>
            <a:r>
              <a:rPr lang="en-US" dirty="0"/>
              <a:t>(TPE, AQI) is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flexible. </a:t>
            </a:r>
            <a:endParaRPr lang="en-US" dirty="0"/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Air quality impacts are ignored in the fourth quarter. </a:t>
            </a: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505F811-AE65-45E0-ADBB-8308053FBA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45" y="2015731"/>
            <a:ext cx="3012218" cy="298851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B6846C6-F377-41BB-8405-6D36AAB596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11" y="2015732"/>
            <a:ext cx="3012218" cy="2988514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C3C2CE-A814-42C7-8247-E458CD99DDFC}"/>
              </a:ext>
            </a:extLst>
          </p:cNvPr>
          <p:cNvSpPr txBox="1"/>
          <p:nvPr/>
        </p:nvSpPr>
        <p:spPr>
          <a:xfrm>
            <a:off x="5213154" y="5134108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Quarter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00B49-3C3D-4C45-9ED0-E3E47C59458A}"/>
              </a:ext>
            </a:extLst>
          </p:cNvPr>
          <p:cNvSpPr txBox="1"/>
          <p:nvPr/>
        </p:nvSpPr>
        <p:spPr>
          <a:xfrm>
            <a:off x="8341758" y="5097013"/>
            <a:ext cx="20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Quarter</a:t>
            </a:r>
          </a:p>
        </p:txBody>
      </p:sp>
    </p:spTree>
    <p:extLst>
      <p:ext uri="{BB962C8B-B14F-4D97-AF65-F5344CB8AC3E}">
        <p14:creationId xmlns:p14="http://schemas.microsoft.com/office/powerpoint/2010/main" val="345492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569C-5655-4FC2-AFC8-9C0F3342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GWR Result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C95D4-F81E-45B3-A919-E9C4D830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967657"/>
            <a:ext cx="1634520" cy="2831910"/>
          </a:xfrm>
        </p:spPr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(PCI, UEM) impacts are fluctuated and </a:t>
            </a:r>
            <a:r>
              <a:rPr lang="en-US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from -0.86-1.74. 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07622C9-F890-497E-A766-CEA38424C3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03" y="2080000"/>
            <a:ext cx="2686274" cy="292424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9BDFEEC-B0E8-44D0-B5CC-CB09376CEA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24" y="2080000"/>
            <a:ext cx="2619486" cy="292424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B8CA000-533C-4053-A0FE-BCB1429F73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56" y="2080001"/>
            <a:ext cx="2728243" cy="292424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91952-E4D4-4065-8992-528D00F4FB44}"/>
              </a:ext>
            </a:extLst>
          </p:cNvPr>
          <p:cNvSpPr txBox="1"/>
          <p:nvPr/>
        </p:nvSpPr>
        <p:spPr>
          <a:xfrm>
            <a:off x="6570764" y="5134456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Quarter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33125-2C46-4A5F-9AC7-B1C59998BA4C}"/>
              </a:ext>
            </a:extLst>
          </p:cNvPr>
          <p:cNvSpPr txBox="1"/>
          <p:nvPr/>
        </p:nvSpPr>
        <p:spPr>
          <a:xfrm>
            <a:off x="3699275" y="5145833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Quarter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55C2EB-3CEC-42EB-98E1-E8B0EF43A38E}"/>
              </a:ext>
            </a:extLst>
          </p:cNvPr>
          <p:cNvSpPr txBox="1"/>
          <p:nvPr/>
        </p:nvSpPr>
        <p:spPr>
          <a:xfrm>
            <a:off x="9442253" y="5162841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Quarter</a:t>
            </a:r>
          </a:p>
        </p:txBody>
      </p:sp>
    </p:spTree>
    <p:extLst>
      <p:ext uri="{BB962C8B-B14F-4D97-AF65-F5344CB8AC3E}">
        <p14:creationId xmlns:p14="http://schemas.microsoft.com/office/powerpoint/2010/main" val="49855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A1FB-B035-447D-8D32-58AB16B2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GWR Result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67F3-3434-4AFD-9AAB-379BE2E9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080" y="2179814"/>
            <a:ext cx="1779145" cy="2632468"/>
          </a:xfrm>
        </p:spPr>
        <p:txBody>
          <a:bodyPr/>
          <a:lstStyle/>
          <a:p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supply</a:t>
            </a:r>
            <a:r>
              <a:rPr lang="en-US" kern="1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(LA) impacts are decreased and fluctuated.  </a:t>
            </a: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9458B30-EF5E-4EF1-92B5-A0C0095420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59" y="2179812"/>
            <a:ext cx="2529577" cy="282443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CE2CB1C-EF2B-4207-88BB-3105DA9D36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670" y="2179813"/>
            <a:ext cx="2489356" cy="282443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DB76602-67DE-472C-8117-AAE1E82A45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98" y="2179814"/>
            <a:ext cx="2489356" cy="2824431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7B9A8D-DCDA-4DBF-9AA8-840884F83FE9}"/>
              </a:ext>
            </a:extLst>
          </p:cNvPr>
          <p:cNvSpPr txBox="1"/>
          <p:nvPr/>
        </p:nvSpPr>
        <p:spPr>
          <a:xfrm>
            <a:off x="3699275" y="5145833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Quarter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F6AC8-83FB-4E21-BC1E-165D3E5261E6}"/>
              </a:ext>
            </a:extLst>
          </p:cNvPr>
          <p:cNvSpPr txBox="1"/>
          <p:nvPr/>
        </p:nvSpPr>
        <p:spPr>
          <a:xfrm>
            <a:off x="6618252" y="5145642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Quarter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17CBC-1B81-4CAC-8B5B-800CBCAE5ACA}"/>
              </a:ext>
            </a:extLst>
          </p:cNvPr>
          <p:cNvSpPr txBox="1"/>
          <p:nvPr/>
        </p:nvSpPr>
        <p:spPr>
          <a:xfrm>
            <a:off x="9097781" y="5145642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Quarter</a:t>
            </a:r>
          </a:p>
        </p:txBody>
      </p:sp>
    </p:spTree>
    <p:extLst>
      <p:ext uri="{BB962C8B-B14F-4D97-AF65-F5344CB8AC3E}">
        <p14:creationId xmlns:p14="http://schemas.microsoft.com/office/powerpoint/2010/main" val="2577588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A1FB-B035-447D-8D32-58AB16B2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GWR Result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67F3-3434-4AFD-9AAB-379BE2E9F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080" y="2179814"/>
            <a:ext cx="1779145" cy="2632468"/>
          </a:xfrm>
        </p:spPr>
        <p:txBody>
          <a:bodyPr/>
          <a:lstStyle/>
          <a:p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care</a:t>
            </a:r>
            <a:r>
              <a:rPr lang="en-US" kern="10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(BPC) impacts are increased and fluctuated.  </a:t>
            </a:r>
            <a:endParaRPr lang="en-US" dirty="0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1A9AA28D-B357-4357-9297-4DCD52B331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179814"/>
            <a:ext cx="3150587" cy="318290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304DBDD5-8FC2-45E4-94D9-832CB9CEAA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69" y="2179814"/>
            <a:ext cx="3150586" cy="318290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048A06-C0B3-4103-968D-1645EBE0D4A8}"/>
              </a:ext>
            </a:extLst>
          </p:cNvPr>
          <p:cNvSpPr txBox="1"/>
          <p:nvPr/>
        </p:nvSpPr>
        <p:spPr>
          <a:xfrm>
            <a:off x="4772420" y="5362722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Quarter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25A343-42DA-43E8-8DA9-8FDA4C33B1D2}"/>
              </a:ext>
            </a:extLst>
          </p:cNvPr>
          <p:cNvSpPr txBox="1"/>
          <p:nvPr/>
        </p:nvSpPr>
        <p:spPr>
          <a:xfrm>
            <a:off x="8144270" y="5362722"/>
            <a:ext cx="22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Quarter</a:t>
            </a:r>
          </a:p>
        </p:txBody>
      </p:sp>
    </p:spTree>
    <p:extLst>
      <p:ext uri="{BB962C8B-B14F-4D97-AF65-F5344CB8AC3E}">
        <p14:creationId xmlns:p14="http://schemas.microsoft.com/office/powerpoint/2010/main" val="3409786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CE0C-AADE-4E01-920B-FC32FB48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01BC-CB01-430B-91D4-01702737F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The most sensitive area of CC in Texas is El Paso, Odessa, Midland, Lubbock and Amarillo.</a:t>
            </a:r>
          </a:p>
          <a:p>
            <a:r>
              <a:rPr lang="en-US" dirty="0"/>
              <a:t>2. 20-59 population infections are more than the elder. </a:t>
            </a:r>
          </a:p>
          <a:p>
            <a:r>
              <a:rPr lang="en-US" dirty="0"/>
              <a:t>3. Race impacts are less than other factors.</a:t>
            </a:r>
          </a:p>
          <a:p>
            <a:r>
              <a:rPr lang="en-US" dirty="0"/>
              <a:t>4. The last quarter is the most sensitive period. </a:t>
            </a:r>
          </a:p>
        </p:txBody>
      </p:sp>
    </p:spTree>
    <p:extLst>
      <p:ext uri="{BB962C8B-B14F-4D97-AF65-F5344CB8AC3E}">
        <p14:creationId xmlns:p14="http://schemas.microsoft.com/office/powerpoint/2010/main" val="3950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36AE-07C7-4AA5-88EA-600E5776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4AB73-898F-4C8E-8B5F-E0D62F30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  <a:p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  Focus on Texas Covid-19 scenario, the application is limited.</a:t>
            </a:r>
          </a:p>
          <a:p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 Lacking chronic disease metrics underpin the research. </a:t>
            </a:r>
          </a:p>
          <a:p>
            <a:r>
              <a:rPr lang="en-US" dirty="0"/>
              <a:t>Implications </a:t>
            </a:r>
          </a:p>
          <a:p>
            <a:r>
              <a:rPr lang="en-US" dirty="0"/>
              <a:t> 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It is beneficial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for </a:t>
            </a:r>
            <a:r>
              <a:rPr lang="en-US" sz="1800" dirty="0">
                <a:latin typeface="Times New Roman" panose="02020603050405020304" pitchFamily="18" charset="0"/>
                <a:ea typeface="DengXian" panose="02010600030101010101" pitchFamily="2" charset="-122"/>
              </a:rPr>
              <a:t>l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ocal government and CDC to make appropriate and scientific judgments.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2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01998-9905-4E20-A696-7C7A3176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objective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51D7-2251-44F3-8EEC-873E898E2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pinpoint which social-economic, </a:t>
            </a:r>
            <a:r>
              <a:rPr lang="en-US" sz="2400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environmental impacts in Texas counties are more stimulated to COVID-19 case and death than other states.</a:t>
            </a:r>
            <a:endParaRPr lang="en-US" sz="24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Texas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undergone 5 stages of COVID-19 risk-based guidelines</a:t>
            </a:r>
            <a:endParaRPr lang="en-US" sz="2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  28 TEO,11 times PHDD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878DD7-D365-4416-B460-32F3786956CE}"/>
              </a:ext>
            </a:extLst>
          </p:cNvPr>
          <p:cNvCxnSpPr/>
          <p:nvPr/>
        </p:nvCxnSpPr>
        <p:spPr>
          <a:xfrm>
            <a:off x="5973035" y="5118116"/>
            <a:ext cx="53696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01FA55-2A3C-4B3F-8793-367EC0D94234}"/>
              </a:ext>
            </a:extLst>
          </p:cNvPr>
          <p:cNvCxnSpPr>
            <a:cxnSpLocks/>
          </p:cNvCxnSpPr>
          <p:nvPr/>
        </p:nvCxnSpPr>
        <p:spPr>
          <a:xfrm>
            <a:off x="6414052" y="5004247"/>
            <a:ext cx="0" cy="9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EBEECB-DB67-4940-9C3E-60BB77E1B9E1}"/>
              </a:ext>
            </a:extLst>
          </p:cNvPr>
          <p:cNvCxnSpPr/>
          <p:nvPr/>
        </p:nvCxnSpPr>
        <p:spPr>
          <a:xfrm>
            <a:off x="7407965" y="5004247"/>
            <a:ext cx="0" cy="9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84AE49-A638-4A80-8B6F-A04C2256BB39}"/>
              </a:ext>
            </a:extLst>
          </p:cNvPr>
          <p:cNvCxnSpPr/>
          <p:nvPr/>
        </p:nvCxnSpPr>
        <p:spPr>
          <a:xfrm>
            <a:off x="8401878" y="5004247"/>
            <a:ext cx="0" cy="9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1CB3C2-7623-4478-A9DA-2883B22860F7}"/>
              </a:ext>
            </a:extLst>
          </p:cNvPr>
          <p:cNvCxnSpPr/>
          <p:nvPr/>
        </p:nvCxnSpPr>
        <p:spPr>
          <a:xfrm>
            <a:off x="9382539" y="5004247"/>
            <a:ext cx="0" cy="9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A72400-41A5-4DA0-8D78-51B924E204DA}"/>
              </a:ext>
            </a:extLst>
          </p:cNvPr>
          <p:cNvCxnSpPr/>
          <p:nvPr/>
        </p:nvCxnSpPr>
        <p:spPr>
          <a:xfrm flipV="1">
            <a:off x="10933041" y="5069196"/>
            <a:ext cx="0" cy="97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24A6B4-5235-47B8-B2E8-C9C970C0AFBA}"/>
              </a:ext>
            </a:extLst>
          </p:cNvPr>
          <p:cNvSpPr txBox="1"/>
          <p:nvPr/>
        </p:nvSpPr>
        <p:spPr>
          <a:xfrm>
            <a:off x="6115881" y="5118116"/>
            <a:ext cx="5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4/04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851439-31BF-44AD-AABD-888A819AE1B6}"/>
              </a:ext>
            </a:extLst>
          </p:cNvPr>
          <p:cNvSpPr txBox="1"/>
          <p:nvPr/>
        </p:nvSpPr>
        <p:spPr>
          <a:xfrm>
            <a:off x="8103707" y="5118116"/>
            <a:ext cx="5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6/03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62A88B-24BE-487D-8089-9A229503B1C1}"/>
              </a:ext>
            </a:extLst>
          </p:cNvPr>
          <p:cNvSpPr txBox="1"/>
          <p:nvPr/>
        </p:nvSpPr>
        <p:spPr>
          <a:xfrm>
            <a:off x="7132447" y="5143634"/>
            <a:ext cx="5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6CEE7F-E49A-4027-B021-4CA2E1ABD145}"/>
              </a:ext>
            </a:extLst>
          </p:cNvPr>
          <p:cNvSpPr txBox="1"/>
          <p:nvPr/>
        </p:nvSpPr>
        <p:spPr>
          <a:xfrm>
            <a:off x="9084368" y="5143634"/>
            <a:ext cx="5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7/04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F45682-346C-4A39-995D-C8DEA78F998F}"/>
              </a:ext>
            </a:extLst>
          </p:cNvPr>
          <p:cNvSpPr txBox="1"/>
          <p:nvPr/>
        </p:nvSpPr>
        <p:spPr>
          <a:xfrm>
            <a:off x="10553743" y="5167036"/>
            <a:ext cx="78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12/15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F1296-2A97-BF46-B0D7-6E7E3F726EDA}"/>
              </a:ext>
            </a:extLst>
          </p:cNvPr>
          <p:cNvSpPr txBox="1"/>
          <p:nvPr/>
        </p:nvSpPr>
        <p:spPr>
          <a:xfrm>
            <a:off x="7001213" y="4571400"/>
            <a:ext cx="8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2D7006-9B11-9C45-9AA5-0EB961C4E3CC}"/>
              </a:ext>
            </a:extLst>
          </p:cNvPr>
          <p:cNvSpPr txBox="1"/>
          <p:nvPr/>
        </p:nvSpPr>
        <p:spPr>
          <a:xfrm>
            <a:off x="7972473" y="4573081"/>
            <a:ext cx="8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E605B5-1DF1-2445-902C-44A878FB0053}"/>
              </a:ext>
            </a:extLst>
          </p:cNvPr>
          <p:cNvSpPr txBox="1"/>
          <p:nvPr/>
        </p:nvSpPr>
        <p:spPr>
          <a:xfrm>
            <a:off x="8953134" y="4539658"/>
            <a:ext cx="8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2DF56A-8DA8-D940-9800-90B20AAB87DB}"/>
              </a:ext>
            </a:extLst>
          </p:cNvPr>
          <p:cNvSpPr txBox="1"/>
          <p:nvPr/>
        </p:nvSpPr>
        <p:spPr>
          <a:xfrm>
            <a:off x="10518819" y="4571400"/>
            <a:ext cx="8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79C7F8-E633-E44B-A406-495DB429D932}"/>
              </a:ext>
            </a:extLst>
          </p:cNvPr>
          <p:cNvSpPr txBox="1"/>
          <p:nvPr/>
        </p:nvSpPr>
        <p:spPr>
          <a:xfrm>
            <a:off x="5973035" y="4599131"/>
            <a:ext cx="85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1</a:t>
            </a:r>
          </a:p>
        </p:txBody>
      </p:sp>
    </p:spTree>
    <p:extLst>
      <p:ext uri="{BB962C8B-B14F-4D97-AF65-F5344CB8AC3E}">
        <p14:creationId xmlns:p14="http://schemas.microsoft.com/office/powerpoint/2010/main" val="1367471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6AD153-14B9-4638-891A-C122C8F5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Thank you!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2" descr="College Choice Questions | Fastweb">
            <a:extLst>
              <a:ext uri="{FF2B5EF4-FFF2-40B4-BE49-F238E27FC236}">
                <a16:creationId xmlns:a16="http://schemas.microsoft.com/office/drawing/2014/main" id="{9C061794-6163-43DF-B993-277D737AED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193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6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DF17-198D-4BFA-A828-F93DD927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04519"/>
            <a:ext cx="9603275" cy="1049235"/>
          </a:xfrm>
        </p:spPr>
        <p:txBody>
          <a:bodyPr/>
          <a:lstStyle/>
          <a:p>
            <a:r>
              <a:rPr lang="en-US" dirty="0"/>
              <a:t>Study Framework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C924911-EC6B-442A-9DC8-CA313026C956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0120" y="3248741"/>
            <a:ext cx="2646680" cy="1607820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B745F8F-5CBB-4ADD-8CC4-DF2F3C704324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1817425" y="3015082"/>
            <a:ext cx="2619375" cy="1591310"/>
          </a:xfrm>
          <a:prstGeom prst="rect">
            <a:avLst/>
          </a:prstGeom>
        </p:spPr>
      </p:pic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0ABD4447-EEBE-4E1E-AD1A-8A359D467DC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014329" y="2729072"/>
            <a:ext cx="2612602" cy="1688827"/>
          </a:xfrm>
          <a:prstGeom prst="rect">
            <a:avLst/>
          </a:prstGeom>
        </p:spPr>
      </p:pic>
      <p:pic>
        <p:nvPicPr>
          <p:cNvPr id="9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6C3D9D92-D2DB-4CAA-8175-7CB4872E1F38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014329" y="2369406"/>
            <a:ext cx="2773881" cy="196523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4CB508-379F-4BAE-87DC-EB1BD5A231A3}"/>
              </a:ext>
            </a:extLst>
          </p:cNvPr>
          <p:cNvCxnSpPr/>
          <p:nvPr/>
        </p:nvCxnSpPr>
        <p:spPr>
          <a:xfrm flipV="1">
            <a:off x="1817425" y="2266122"/>
            <a:ext cx="0" cy="2584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890FCC-1BA4-43B8-BD44-F231B6ED8F54}"/>
              </a:ext>
            </a:extLst>
          </p:cNvPr>
          <p:cNvCxnSpPr/>
          <p:nvPr/>
        </p:nvCxnSpPr>
        <p:spPr>
          <a:xfrm>
            <a:off x="1817425" y="4850296"/>
            <a:ext cx="3456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196D2B5-686D-49AB-9FD4-6A94FF91D742}"/>
              </a:ext>
            </a:extLst>
          </p:cNvPr>
          <p:cNvSpPr txBox="1"/>
          <p:nvPr/>
        </p:nvSpPr>
        <p:spPr>
          <a:xfrm>
            <a:off x="4121426" y="4917445"/>
            <a:ext cx="149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CC number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685F21-A02B-44B1-A234-D3BAEF1DEC59}"/>
              </a:ext>
            </a:extLst>
          </p:cNvPr>
          <p:cNvSpPr txBox="1"/>
          <p:nvPr/>
        </p:nvSpPr>
        <p:spPr>
          <a:xfrm>
            <a:off x="1546780" y="4223105"/>
            <a:ext cx="36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CFDE53-BBDE-46DA-9AEE-7D112162FC66}"/>
              </a:ext>
            </a:extLst>
          </p:cNvPr>
          <p:cNvSpPr txBox="1"/>
          <p:nvPr/>
        </p:nvSpPr>
        <p:spPr>
          <a:xfrm>
            <a:off x="1546779" y="3626071"/>
            <a:ext cx="24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B4C0EA-0BB5-4446-AB72-8C04CC15F8D0}"/>
              </a:ext>
            </a:extLst>
          </p:cNvPr>
          <p:cNvSpPr txBox="1"/>
          <p:nvPr/>
        </p:nvSpPr>
        <p:spPr>
          <a:xfrm>
            <a:off x="1530875" y="3069607"/>
            <a:ext cx="36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91F12A-25D1-4FD7-BF2A-D440CA32D617}"/>
              </a:ext>
            </a:extLst>
          </p:cNvPr>
          <p:cNvSpPr txBox="1"/>
          <p:nvPr/>
        </p:nvSpPr>
        <p:spPr>
          <a:xfrm>
            <a:off x="1546779" y="2460058"/>
            <a:ext cx="36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C1F3D5-6C95-4DE9-AA93-53154140E38E}"/>
              </a:ext>
            </a:extLst>
          </p:cNvPr>
          <p:cNvSpPr txBox="1"/>
          <p:nvPr/>
        </p:nvSpPr>
        <p:spPr>
          <a:xfrm>
            <a:off x="1068677" y="2210214"/>
            <a:ext cx="149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Season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8E2F7E0-591F-42F1-9CD6-B59ED48E1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48482"/>
              </p:ext>
            </p:extLst>
          </p:nvPr>
        </p:nvGraphicFramePr>
        <p:xfrm>
          <a:off x="5471268" y="1853754"/>
          <a:ext cx="6175113" cy="4199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61A174-4124-EB4F-B4F6-53E287E483D2}"/>
              </a:ext>
            </a:extLst>
          </p:cNvPr>
          <p:cNvSpPr txBox="1"/>
          <p:nvPr/>
        </p:nvSpPr>
        <p:spPr>
          <a:xfrm>
            <a:off x="2453268" y="5286777"/>
            <a:ext cx="233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Temporal pattern</a:t>
            </a:r>
          </a:p>
        </p:txBody>
      </p:sp>
    </p:spTree>
    <p:extLst>
      <p:ext uri="{BB962C8B-B14F-4D97-AF65-F5344CB8AC3E}">
        <p14:creationId xmlns:p14="http://schemas.microsoft.com/office/powerpoint/2010/main" val="117911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DF17-198D-4BFA-A828-F93DD927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804519"/>
            <a:ext cx="9603275" cy="1049235"/>
          </a:xfrm>
        </p:spPr>
        <p:txBody>
          <a:bodyPr/>
          <a:lstStyle/>
          <a:p>
            <a:r>
              <a:rPr lang="en-US" dirty="0"/>
              <a:t>Study Framework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4028F764-DAE5-4903-A379-2595E00FC5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86" y="2388510"/>
            <a:ext cx="7638586" cy="35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C24256-7F40-2245-9F34-7CF22B3668FA}"/>
              </a:ext>
            </a:extLst>
          </p:cNvPr>
          <p:cNvSpPr txBox="1"/>
          <p:nvPr/>
        </p:nvSpPr>
        <p:spPr>
          <a:xfrm>
            <a:off x="1294362" y="2019178"/>
            <a:ext cx="246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Spatial Analysis Process</a:t>
            </a:r>
          </a:p>
        </p:txBody>
      </p:sp>
    </p:spTree>
    <p:extLst>
      <p:ext uri="{BB962C8B-B14F-4D97-AF65-F5344CB8AC3E}">
        <p14:creationId xmlns:p14="http://schemas.microsoft.com/office/powerpoint/2010/main" val="32724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2BB3-3193-44C7-BE70-234CEE92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time Scan Statistics of Fatality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2DE6E0-D117-46EF-9450-9E5162B436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36" y="2100531"/>
            <a:ext cx="3449638" cy="344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05C57-C74F-422E-89B4-079A334924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8962"/>
            <a:ext cx="4543425" cy="315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74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903F-D982-490E-BF0E-E4E132EB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296270"/>
            <a:ext cx="4885900" cy="587183"/>
          </a:xfrm>
        </p:spPr>
        <p:txBody>
          <a:bodyPr/>
          <a:lstStyle/>
          <a:p>
            <a:r>
              <a:rPr lang="en-US" dirty="0"/>
              <a:t>Correlation result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53772A9-96CA-4525-A017-D57692824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06483"/>
              </p:ext>
            </p:extLst>
          </p:nvPr>
        </p:nvGraphicFramePr>
        <p:xfrm>
          <a:off x="1153551" y="883453"/>
          <a:ext cx="9985506" cy="4672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014">
                  <a:extLst>
                    <a:ext uri="{9D8B030D-6E8A-4147-A177-3AD203B41FA5}">
                      <a16:colId xmlns:a16="http://schemas.microsoft.com/office/drawing/2014/main" val="1688053353"/>
                    </a:ext>
                  </a:extLst>
                </a:gridCol>
                <a:gridCol w="1691204">
                  <a:extLst>
                    <a:ext uri="{9D8B030D-6E8A-4147-A177-3AD203B41FA5}">
                      <a16:colId xmlns:a16="http://schemas.microsoft.com/office/drawing/2014/main" val="3637074608"/>
                    </a:ext>
                  </a:extLst>
                </a:gridCol>
                <a:gridCol w="2075892">
                  <a:extLst>
                    <a:ext uri="{9D8B030D-6E8A-4147-A177-3AD203B41FA5}">
                      <a16:colId xmlns:a16="http://schemas.microsoft.com/office/drawing/2014/main" val="4172282731"/>
                    </a:ext>
                  </a:extLst>
                </a:gridCol>
                <a:gridCol w="2000198">
                  <a:extLst>
                    <a:ext uri="{9D8B030D-6E8A-4147-A177-3AD203B41FA5}">
                      <a16:colId xmlns:a16="http://schemas.microsoft.com/office/drawing/2014/main" val="608300914"/>
                    </a:ext>
                  </a:extLst>
                </a:gridCol>
                <a:gridCol w="2000198">
                  <a:extLst>
                    <a:ext uri="{9D8B030D-6E8A-4147-A177-3AD203B41FA5}">
                      <a16:colId xmlns:a16="http://schemas.microsoft.com/office/drawing/2014/main" val="3804035399"/>
                    </a:ext>
                  </a:extLst>
                </a:gridCol>
              </a:tblGrid>
              <a:tr h="5840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Explanatory</a:t>
                      </a:r>
                      <a:endParaRPr lang="en-US" sz="1800" b="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Variables</a:t>
                      </a:r>
                      <a:endParaRPr lang="en-US" sz="18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CC Quarter 1</a:t>
                      </a:r>
                      <a:endParaRPr lang="en-US" sz="1800" b="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Coef. / Sig.</a:t>
                      </a:r>
                      <a:endParaRPr lang="en-US" sz="18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CC Quarter 2 </a:t>
                      </a:r>
                      <a:endParaRPr lang="en-US" sz="1800" b="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Coef. / Sig.</a:t>
                      </a:r>
                      <a:endParaRPr lang="en-US" sz="18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CC Quarter 3 </a:t>
                      </a:r>
                      <a:endParaRPr lang="en-US" sz="1800" b="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Coef. / Sig.</a:t>
                      </a:r>
                      <a:endParaRPr lang="en-US" sz="18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CC Quarter 4</a:t>
                      </a:r>
                      <a:endParaRPr lang="en-US" sz="1800" b="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effectLst/>
                        </a:rPr>
                        <a:t> Coef. / Sig.</a:t>
                      </a:r>
                      <a:endParaRPr lang="en-US" sz="18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68309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Temperature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0.128</a:t>
                      </a:r>
                      <a:r>
                        <a:rPr lang="en-US" sz="1800" kern="0" baseline="30000" dirty="0">
                          <a:effectLst/>
                        </a:rPr>
                        <a:t>*</a:t>
                      </a:r>
                      <a:r>
                        <a:rPr lang="en-US" sz="1800" kern="0" dirty="0">
                          <a:effectLst/>
                        </a:rPr>
                        <a:t>/0.042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0.365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0.292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67812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Participation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0.307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0.378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0.325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6511801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AQI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0.021/0.744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0.249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0.260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427847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Hospital bed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0.645</a:t>
                      </a:r>
                      <a:r>
                        <a:rPr lang="en-US" sz="1800" kern="0" baseline="30000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/0.000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0.481</a:t>
                      </a:r>
                      <a:r>
                        <a:rPr lang="en-US" sz="1800" kern="0" baseline="30000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/0.000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0.495</a:t>
                      </a:r>
                      <a:r>
                        <a:rPr lang="en-US" sz="1800" kern="0" baseline="30000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/0.000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0.509</a:t>
                      </a:r>
                      <a:r>
                        <a:rPr lang="en-US" sz="1800" kern="0" baseline="30000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</a:rPr>
                        <a:t>/0.000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260733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Bed per capita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695159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Population Density 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0.749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0.570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0.581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0.600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014180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Land Area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246978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Household Income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0.335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3920950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Total Population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0.690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0.512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0.526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0.541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1247736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  <a:latin typeface="DengXian" panose="02010600030101010101" pitchFamily="2" charset="-122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Black population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0.243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/0.007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0.455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0.398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0.362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8912383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unemployment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0.161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/0.010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0.181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/0.004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0.165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/0.008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13925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Male population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61294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P20-59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0.467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0.503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0.474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0.473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740285"/>
                  </a:ext>
                </a:extLst>
              </a:tr>
              <a:tr h="2920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effectLst/>
                        </a:rPr>
                        <a:t>P80</a:t>
                      </a:r>
                      <a:endParaRPr lang="en-US" sz="1600" b="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-0.451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-0.501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-0.450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-0.399</a:t>
                      </a:r>
                      <a:r>
                        <a:rPr lang="en-US" sz="1800" kern="0" baseline="30000" dirty="0">
                          <a:effectLst/>
                        </a:rPr>
                        <a:t>**</a:t>
                      </a:r>
                      <a:r>
                        <a:rPr lang="en-US" sz="1800" kern="0" dirty="0">
                          <a:effectLst/>
                        </a:rPr>
                        <a:t>/0.000</a:t>
                      </a:r>
                      <a:endParaRPr lang="en-US" sz="1800" kern="100" dirty="0">
                        <a:effectLst/>
                        <a:latin typeface="DengXian" panose="02010600030101010101" pitchFamily="2" charset="-122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367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97A3-2A2F-4DB8-B752-E5196926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dependent variables –</a:t>
            </a:r>
            <a:r>
              <a:rPr lang="en-US" sz="2400" dirty="0"/>
              <a:t>normal distribution</a:t>
            </a:r>
          </a:p>
        </p:txBody>
      </p:sp>
      <p:pic>
        <p:nvPicPr>
          <p:cNvPr id="11" name="Content Placeholder 10" descr="Chart, histogram&#10;&#10;Description automatically generated">
            <a:extLst>
              <a:ext uri="{FF2B5EF4-FFF2-40B4-BE49-F238E27FC236}">
                <a16:creationId xmlns:a16="http://schemas.microsoft.com/office/drawing/2014/main" id="{154A5E19-0B64-44A6-AB22-56229E96E61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17" y="2017343"/>
            <a:ext cx="2061034" cy="303847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C96E43E1-9934-4DB4-A026-1135A67B2D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93" y="2017342"/>
            <a:ext cx="2061034" cy="303847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3" name="Content Placeholder 12" descr="Chart, histogram&#10;&#10;Description automatically generated">
            <a:extLst>
              <a:ext uri="{FF2B5EF4-FFF2-40B4-BE49-F238E27FC236}">
                <a16:creationId xmlns:a16="http://schemas.microsoft.com/office/drawing/2014/main" id="{DC624DAA-CA75-4DDE-A766-FC2445EB9F5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75" y="2017342"/>
            <a:ext cx="2266950" cy="303847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</p:pic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4AFEFAEE-F28E-492A-9F47-99F80D73E56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73" y="2017342"/>
            <a:ext cx="2266950" cy="303847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91B478-5936-4CAA-B640-F03ABE992245}"/>
              </a:ext>
            </a:extLst>
          </p:cNvPr>
          <p:cNvSpPr txBox="1"/>
          <p:nvPr/>
        </p:nvSpPr>
        <p:spPr>
          <a:xfrm>
            <a:off x="1449218" y="5250873"/>
            <a:ext cx="185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Season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CDCBA-A772-4D35-A6D2-78BF44D7DF61}"/>
              </a:ext>
            </a:extLst>
          </p:cNvPr>
          <p:cNvSpPr txBox="1"/>
          <p:nvPr/>
        </p:nvSpPr>
        <p:spPr>
          <a:xfrm>
            <a:off x="3903893" y="5250873"/>
            <a:ext cx="217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Season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49F4F-D90F-44E8-942C-B4571C7B2539}"/>
              </a:ext>
            </a:extLst>
          </p:cNvPr>
          <p:cNvSpPr txBox="1"/>
          <p:nvPr/>
        </p:nvSpPr>
        <p:spPr>
          <a:xfrm>
            <a:off x="9386795" y="5208965"/>
            <a:ext cx="170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Last Season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F71BD-010D-4411-8223-EF66757C5CFA}"/>
              </a:ext>
            </a:extLst>
          </p:cNvPr>
          <p:cNvSpPr txBox="1"/>
          <p:nvPr/>
        </p:nvSpPr>
        <p:spPr>
          <a:xfrm>
            <a:off x="6671305" y="5250873"/>
            <a:ext cx="185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Third Season</a:t>
            </a:r>
          </a:p>
        </p:txBody>
      </p:sp>
    </p:spTree>
    <p:extLst>
      <p:ext uri="{BB962C8B-B14F-4D97-AF65-F5344CB8AC3E}">
        <p14:creationId xmlns:p14="http://schemas.microsoft.com/office/powerpoint/2010/main" val="159037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B098-C304-4CE6-B233-B4C3530A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autocorrelation of 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D06B4-3B23-4D61-A920-CB60D2350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1581619" cy="34485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CC is </a:t>
            </a:r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remarkable and clustered.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CC is classified HH, LH, LH, and LL </a:t>
            </a:r>
            <a:r>
              <a:rPr lang="en-US" dirty="0">
                <a:latin typeface="Times New Roman" panose="02020603050405020304" pitchFamily="18" charset="0"/>
                <a:ea typeface="DengXian" panose="02010600030101010101" pitchFamily="2" charset="-122"/>
              </a:rPr>
              <a:t>four clusters.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36E145-456C-43BA-9659-7697788F47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9" name="Picture 8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4267CB1-BB74-4A13-B277-106C8CD25E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18" y="1904679"/>
            <a:ext cx="8578352" cy="379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7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E73CA0-94BC-4D38-85F9-BBB7F340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88" y="804863"/>
            <a:ext cx="9605962" cy="1058862"/>
          </a:xfrm>
        </p:spPr>
        <p:txBody>
          <a:bodyPr/>
          <a:lstStyle/>
          <a:p>
            <a:r>
              <a:rPr lang="en-US" dirty="0"/>
              <a:t>Selection of explanatory variables </a:t>
            </a:r>
          </a:p>
        </p:txBody>
      </p:sp>
      <p:pic>
        <p:nvPicPr>
          <p:cNvPr id="19" name="Content Placeholder 18" descr="Table&#10;&#10;Description automatically generated with medium confidence">
            <a:extLst>
              <a:ext uri="{FF2B5EF4-FFF2-40B4-BE49-F238E27FC236}">
                <a16:creationId xmlns:a16="http://schemas.microsoft.com/office/drawing/2014/main" id="{929FC550-B717-4183-AF71-BF9A572757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7838" y="1428750"/>
            <a:ext cx="10577512" cy="4863891"/>
          </a:xfrm>
          <a:ln w="15875">
            <a:solidFill>
              <a:schemeClr val="accent1"/>
            </a:solidFill>
          </a:ln>
        </p:spPr>
      </p:pic>
      <p:sp>
        <p:nvSpPr>
          <p:cNvPr id="7" name="Donut 6">
            <a:extLst>
              <a:ext uri="{FF2B5EF4-FFF2-40B4-BE49-F238E27FC236}">
                <a16:creationId xmlns:a16="http://schemas.microsoft.com/office/drawing/2014/main" id="{98E4E542-00F2-F046-920C-1A8F8EA03ACC}"/>
              </a:ext>
            </a:extLst>
          </p:cNvPr>
          <p:cNvSpPr/>
          <p:nvPr/>
        </p:nvSpPr>
        <p:spPr>
          <a:xfrm>
            <a:off x="1750741" y="2854712"/>
            <a:ext cx="579864" cy="267629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24276CBD-B87F-8243-A09B-91D6B0488489}"/>
              </a:ext>
            </a:extLst>
          </p:cNvPr>
          <p:cNvSpPr/>
          <p:nvPr/>
        </p:nvSpPr>
        <p:spPr>
          <a:xfrm>
            <a:off x="1750741" y="4439861"/>
            <a:ext cx="579864" cy="36631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7B80ECEB-F881-A04E-A71C-B8DF196E1350}"/>
              </a:ext>
            </a:extLst>
          </p:cNvPr>
          <p:cNvSpPr/>
          <p:nvPr/>
        </p:nvSpPr>
        <p:spPr>
          <a:xfrm>
            <a:off x="1750741" y="3473605"/>
            <a:ext cx="579864" cy="36631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2AE09748-741C-C242-B96B-92D4178B29A5}"/>
              </a:ext>
            </a:extLst>
          </p:cNvPr>
          <p:cNvSpPr/>
          <p:nvPr/>
        </p:nvSpPr>
        <p:spPr>
          <a:xfrm>
            <a:off x="5374713" y="2756026"/>
            <a:ext cx="579864" cy="36631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6E4F245F-EA9E-4B42-91BC-664FC06924A9}"/>
              </a:ext>
            </a:extLst>
          </p:cNvPr>
          <p:cNvSpPr/>
          <p:nvPr/>
        </p:nvSpPr>
        <p:spPr>
          <a:xfrm>
            <a:off x="5385864" y="3384394"/>
            <a:ext cx="579864" cy="36631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41EFC75A-AC63-354D-80A6-2462FDF497A8}"/>
              </a:ext>
            </a:extLst>
          </p:cNvPr>
          <p:cNvSpPr/>
          <p:nvPr/>
        </p:nvSpPr>
        <p:spPr>
          <a:xfrm>
            <a:off x="5374713" y="4341175"/>
            <a:ext cx="579864" cy="36631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86496BCE-85D5-A94A-9FE4-4716BA21345B}"/>
              </a:ext>
            </a:extLst>
          </p:cNvPr>
          <p:cNvSpPr/>
          <p:nvPr/>
        </p:nvSpPr>
        <p:spPr>
          <a:xfrm>
            <a:off x="8418820" y="4341175"/>
            <a:ext cx="725179" cy="465001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0CE594A0-A496-2C49-A2A1-866DD5B0A07C}"/>
              </a:ext>
            </a:extLst>
          </p:cNvPr>
          <p:cNvSpPr/>
          <p:nvPr/>
        </p:nvSpPr>
        <p:spPr>
          <a:xfrm>
            <a:off x="8418819" y="2756025"/>
            <a:ext cx="725179" cy="465001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01D02A0-96B9-A347-BB83-DE8680AFD21D}"/>
              </a:ext>
            </a:extLst>
          </p:cNvPr>
          <p:cNvSpPr/>
          <p:nvPr/>
        </p:nvSpPr>
        <p:spPr>
          <a:xfrm>
            <a:off x="5965728" y="5720577"/>
            <a:ext cx="457374" cy="57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D88CBA6-41AC-CD45-999E-5F98CB313180}"/>
              </a:ext>
            </a:extLst>
          </p:cNvPr>
          <p:cNvSpPr/>
          <p:nvPr/>
        </p:nvSpPr>
        <p:spPr>
          <a:xfrm>
            <a:off x="2330605" y="5720577"/>
            <a:ext cx="524107" cy="57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B28A913-C34F-1F4A-AD1E-38A12FAC8877}"/>
              </a:ext>
            </a:extLst>
          </p:cNvPr>
          <p:cNvSpPr/>
          <p:nvPr/>
        </p:nvSpPr>
        <p:spPr>
          <a:xfrm>
            <a:off x="10091854" y="5720577"/>
            <a:ext cx="512956" cy="572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nut 26">
            <a:extLst>
              <a:ext uri="{FF2B5EF4-FFF2-40B4-BE49-F238E27FC236}">
                <a16:creationId xmlns:a16="http://schemas.microsoft.com/office/drawing/2014/main" id="{43039661-8DB4-1340-9A56-22B62208973D}"/>
              </a:ext>
            </a:extLst>
          </p:cNvPr>
          <p:cNvSpPr/>
          <p:nvPr/>
        </p:nvSpPr>
        <p:spPr>
          <a:xfrm>
            <a:off x="8418819" y="3417847"/>
            <a:ext cx="725179" cy="465001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B168CF2-53ED-6E4F-ADBF-9CC541B2E2D9}"/>
              </a:ext>
            </a:extLst>
          </p:cNvPr>
          <p:cNvSpPr/>
          <p:nvPr/>
        </p:nvSpPr>
        <p:spPr>
          <a:xfrm>
            <a:off x="3389971" y="4148254"/>
            <a:ext cx="390292" cy="1148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09DB321-F53A-334E-9B73-EB0FCB37BF96}"/>
              </a:ext>
            </a:extLst>
          </p:cNvPr>
          <p:cNvSpPr/>
          <p:nvPr/>
        </p:nvSpPr>
        <p:spPr>
          <a:xfrm>
            <a:off x="7032334" y="4133202"/>
            <a:ext cx="390292" cy="1148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B5F42F1-E961-0742-8C5B-C68ABCF6292F}"/>
              </a:ext>
            </a:extLst>
          </p:cNvPr>
          <p:cNvSpPr/>
          <p:nvPr/>
        </p:nvSpPr>
        <p:spPr>
          <a:xfrm>
            <a:off x="9061856" y="4148254"/>
            <a:ext cx="390292" cy="1148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CDC5E304-A9A7-E74A-8C81-98AD09E0F13E}"/>
              </a:ext>
            </a:extLst>
          </p:cNvPr>
          <p:cNvSpPr/>
          <p:nvPr/>
        </p:nvSpPr>
        <p:spPr>
          <a:xfrm>
            <a:off x="3858322" y="3750709"/>
            <a:ext cx="531348" cy="38249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6CDF559A-2D6A-E74B-9071-22FBD25C702C}"/>
              </a:ext>
            </a:extLst>
          </p:cNvPr>
          <p:cNvSpPr/>
          <p:nvPr/>
        </p:nvSpPr>
        <p:spPr>
          <a:xfrm>
            <a:off x="6423102" y="3669448"/>
            <a:ext cx="531348" cy="38249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E4D5F4E2-1304-8449-BD27-7B75CCD6E5D8}"/>
              </a:ext>
            </a:extLst>
          </p:cNvPr>
          <p:cNvSpPr/>
          <p:nvPr/>
        </p:nvSpPr>
        <p:spPr>
          <a:xfrm>
            <a:off x="9526349" y="3691601"/>
            <a:ext cx="531348" cy="382493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8723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771</Words>
  <Application>Microsoft Office PowerPoint</Application>
  <PresentationFormat>Widescreen</PresentationFormat>
  <Paragraphs>185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DengXian</vt:lpstr>
      <vt:lpstr>Arial</vt:lpstr>
      <vt:lpstr>Arial Black</vt:lpstr>
      <vt:lpstr>Arial Nova Cond</vt:lpstr>
      <vt:lpstr>Gill Sans MT</vt:lpstr>
      <vt:lpstr>Helvetica Neue</vt:lpstr>
      <vt:lpstr>Times New Roman</vt:lpstr>
      <vt:lpstr>Gallery</vt:lpstr>
      <vt:lpstr>        Geostatistical Analysis on COVID-19 Cumulative Confirmed Case and Fatality Based on County Level of Texas  </vt:lpstr>
      <vt:lpstr>objective</vt:lpstr>
      <vt:lpstr>Study Framework</vt:lpstr>
      <vt:lpstr>Study Framework</vt:lpstr>
      <vt:lpstr>Space time Scan Statistics of Fatality</vt:lpstr>
      <vt:lpstr>Correlation result</vt:lpstr>
      <vt:lpstr>Selection of dependent variables –normal distribution</vt:lpstr>
      <vt:lpstr>Spatial autocorrelation of CC</vt:lpstr>
      <vt:lpstr>Selection of explanatory variables </vt:lpstr>
      <vt:lpstr>Selection of explanatory variables </vt:lpstr>
      <vt:lpstr>Modeling OLS &amp; GWR</vt:lpstr>
      <vt:lpstr>GWR Result analysis</vt:lpstr>
      <vt:lpstr>GWR Result analysis</vt:lpstr>
      <vt:lpstr>GWR Result analysis</vt:lpstr>
      <vt:lpstr>GWR Result analysis</vt:lpstr>
      <vt:lpstr>GWR Result analysis</vt:lpstr>
      <vt:lpstr>GWR Result analysis</vt:lpstr>
      <vt:lpstr>Finding</vt:lpstr>
      <vt:lpstr>Conclusion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Geostatistical Analysis on COVID-19 Cumulative Case and Mortality based on  County level of Texas</dc:title>
  <dc:creator>Wu, Xiu</dc:creator>
  <cp:lastModifiedBy>Wu, Xiu</cp:lastModifiedBy>
  <cp:revision>47</cp:revision>
  <dcterms:created xsi:type="dcterms:W3CDTF">2020-12-01T22:58:00Z</dcterms:created>
  <dcterms:modified xsi:type="dcterms:W3CDTF">2021-03-30T21:45:12Z</dcterms:modified>
</cp:coreProperties>
</file>